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handoutMasterIdLst>
    <p:handoutMasterId r:id="rId13"/>
  </p:handoutMasterIdLst>
  <p:sldIdLst>
    <p:sldId id="267" r:id="rId2"/>
    <p:sldId id="437" r:id="rId3"/>
    <p:sldId id="328" r:id="rId4"/>
    <p:sldId id="329" r:id="rId5"/>
    <p:sldId id="434" r:id="rId6"/>
    <p:sldId id="435" r:id="rId7"/>
    <p:sldId id="377" r:id="rId8"/>
    <p:sldId id="378" r:id="rId9"/>
    <p:sldId id="436" r:id="rId10"/>
    <p:sldId id="327" r:id="rId11"/>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EDB38B-8FF6-474D-8EA1-A81F373027A8}">
          <p14:sldIdLst>
            <p14:sldId id="267"/>
            <p14:sldId id="437"/>
            <p14:sldId id="328"/>
            <p14:sldId id="329"/>
            <p14:sldId id="434"/>
            <p14:sldId id="435"/>
            <p14:sldId id="377"/>
            <p14:sldId id="378"/>
            <p14:sldId id="436"/>
            <p14:sldId id="327"/>
          </p14:sldIdLst>
        </p14:section>
        <p14:section name="Untitled Section" id="{168E312C-23DD-4794-B6FA-73C8123B1B9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56" autoAdjust="0"/>
  </p:normalViewPr>
  <p:slideViewPr>
    <p:cSldViewPr snapToGrid="0">
      <p:cViewPr varScale="1">
        <p:scale>
          <a:sx n="63" d="100"/>
          <a:sy n="63" d="100"/>
        </p:scale>
        <p:origin x="7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E66FF5-8B24-699B-68CE-A3551E0041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01F14DD-2B3E-6DEF-82B3-8195FAAE0A3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EB10AD-C2B8-4B48-84B0-E5A5AC5FD1E3}" type="datetimeFigureOut">
              <a:rPr lang="en-US" smtClean="0"/>
              <a:t>8/16/2024</a:t>
            </a:fld>
            <a:endParaRPr lang="en-US"/>
          </a:p>
        </p:txBody>
      </p:sp>
      <p:sp>
        <p:nvSpPr>
          <p:cNvPr id="4" name="Footer Placeholder 3">
            <a:extLst>
              <a:ext uri="{FF2B5EF4-FFF2-40B4-BE49-F238E27FC236}">
                <a16:creationId xmlns:a16="http://schemas.microsoft.com/office/drawing/2014/main" id="{1FA8F9FA-D448-AA1F-743B-7A9B94FDBB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2D8A906-4937-89A5-5CB6-B0496C2B7A9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F04498-71D6-4D3D-9F5E-B7E5B1934327}" type="slidenum">
              <a:rPr lang="en-US" smtClean="0"/>
              <a:t>‹#›</a:t>
            </a:fld>
            <a:endParaRPr lang="en-US"/>
          </a:p>
        </p:txBody>
      </p:sp>
    </p:spTree>
    <p:extLst>
      <p:ext uri="{BB962C8B-B14F-4D97-AF65-F5344CB8AC3E}">
        <p14:creationId xmlns:p14="http://schemas.microsoft.com/office/powerpoint/2010/main" val="4748745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6855ECC-1C84-4842-A66B-4977B6C52778}" type="datetimeFigureOut">
              <a:rPr lang="fa-IR" smtClean="0"/>
              <a:t>11/02/1446</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96C55CE4-29CC-4C8F-B4E7-8C143D32FF85}" type="slidenum">
              <a:rPr lang="fa-IR" smtClean="0"/>
              <a:t>‹#›</a:t>
            </a:fld>
            <a:endParaRPr lang="fa-IR"/>
          </a:p>
        </p:txBody>
      </p:sp>
    </p:spTree>
    <p:extLst>
      <p:ext uri="{BB962C8B-B14F-4D97-AF65-F5344CB8AC3E}">
        <p14:creationId xmlns:p14="http://schemas.microsoft.com/office/powerpoint/2010/main" val="225202798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A71F75-6FE7-493D-963F-B973A849AB52}"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383788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FEE63B-D2AC-43BE-B226-F5CA5DFEFA5E}"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175772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DEAE01-6208-4C30-B890-663E628E61EA}"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034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CC0059-DD87-452F-AC4D-6DAB6DFD1C55}"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950692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04C0CC-EF7F-4129-9F86-96FF87E7218A}"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1240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77622C-559D-4EB7-A33C-A295F32EA11F}"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1283777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89B018-4206-4CA0-ABAA-CC304A48FCF1}"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1174736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44B899-B934-4689-A594-BBF1A4538FBE}"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2881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56A82-4AAE-4831-82D4-BD638D3AE1C4}"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707944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6FC951-A333-411A-A955-970B6AC1003A}"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97655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3616FB-9C48-4B40-905E-51E0FDF6BA02}"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1796670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03088A-2A41-4659-B459-853FDF682A72}" type="datetime8">
              <a:rPr lang="fa-IR" smtClean="0"/>
              <a:t>16 اوت 24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139461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D296A7-1FEB-406A-8462-62F112450F6A}" type="datetime8">
              <a:rPr lang="fa-IR" smtClean="0"/>
              <a:t>16 اوت 24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323942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41A47-348B-4A80-A0C8-C6F2A03F7EFF}" type="datetime8">
              <a:rPr lang="fa-IR" smtClean="0"/>
              <a:t>16 اوت 24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399382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E2AF70-16A5-44DE-863B-9DE4A7EB1FC6}"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186424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086C02-FF7D-47E3-8D5C-FDD1778192FD}"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C4D9AE5-3525-46A7-BBFA-8BD4BDF2C7E5}" type="slidenum">
              <a:rPr lang="fa-IR" smtClean="0"/>
              <a:t>‹#›</a:t>
            </a:fld>
            <a:endParaRPr lang="fa-IR"/>
          </a:p>
        </p:txBody>
      </p:sp>
    </p:spTree>
    <p:extLst>
      <p:ext uri="{BB962C8B-B14F-4D97-AF65-F5344CB8AC3E}">
        <p14:creationId xmlns:p14="http://schemas.microsoft.com/office/powerpoint/2010/main" val="224546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26ED540-14AE-48AC-9900-62A70753434E}" type="datetime8">
              <a:rPr lang="fa-IR" smtClean="0"/>
              <a:t>16 اوت 24</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4D9AE5-3525-46A7-BBFA-8BD4BDF2C7E5}" type="slidenum">
              <a:rPr lang="fa-IR" smtClean="0"/>
              <a:t>‹#›</a:t>
            </a:fld>
            <a:endParaRPr lang="fa-IR"/>
          </a:p>
        </p:txBody>
      </p:sp>
    </p:spTree>
    <p:extLst>
      <p:ext uri="{BB962C8B-B14F-4D97-AF65-F5344CB8AC3E}">
        <p14:creationId xmlns:p14="http://schemas.microsoft.com/office/powerpoint/2010/main" val="23528500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84" y="83263"/>
            <a:ext cx="11176434" cy="4816626"/>
          </a:xfrm>
        </p:spPr>
        <p:txBody>
          <a:bodyPr/>
          <a:lstStyle/>
          <a:p>
            <a:pPr algn="ctr"/>
            <a:br>
              <a:rPr lang="fa-IR" dirty="0">
                <a:cs typeface="B Mitra" panose="00000400000000000000" pitchFamily="2" charset="-78"/>
              </a:rPr>
            </a:br>
            <a:endParaRPr lang="fa-IR" sz="2400" b="1" dirty="0"/>
          </a:p>
        </p:txBody>
      </p:sp>
      <p:sp>
        <p:nvSpPr>
          <p:cNvPr id="3" name="Content Placeholder 2"/>
          <p:cNvSpPr>
            <a:spLocks noGrp="1"/>
          </p:cNvSpPr>
          <p:nvPr>
            <p:ph idx="1"/>
          </p:nvPr>
        </p:nvSpPr>
        <p:spPr>
          <a:xfrm>
            <a:off x="0" y="0"/>
            <a:ext cx="10377182" cy="6660859"/>
          </a:xfrm>
        </p:spPr>
        <p:txBody>
          <a:bodyPr>
            <a:normAutofit/>
          </a:bodyPr>
          <a:lstStyle/>
          <a:p>
            <a:pPr marL="0" indent="0" algn="ctr" rtl="1">
              <a:lnSpc>
                <a:spcPct val="150000"/>
              </a:lnSpc>
              <a:buNone/>
            </a:pPr>
            <a:r>
              <a:rPr lang="fa-IR" sz="4000" b="1" dirty="0">
                <a:cs typeface="B Mitra" panose="00000400000000000000" pitchFamily="2" charset="-78"/>
              </a:rPr>
              <a:t>به نام خدا  </a:t>
            </a:r>
          </a:p>
          <a:p>
            <a:pPr marL="0" indent="0" algn="ctr" rtl="0">
              <a:lnSpc>
                <a:spcPct val="150000"/>
              </a:lnSpc>
              <a:buNone/>
            </a:pPr>
            <a:endParaRPr lang="fa-IR" sz="2600" dirty="0">
              <a:cs typeface="B Mitra" panose="00000400000000000000" pitchFamily="2" charset="-78"/>
            </a:endParaRPr>
          </a:p>
          <a:p>
            <a:pPr marL="0" indent="0" algn="ctr" rtl="1">
              <a:lnSpc>
                <a:spcPct val="120000"/>
              </a:lnSpc>
              <a:spcBef>
                <a:spcPts val="0"/>
              </a:spcBef>
              <a:buNone/>
            </a:pPr>
            <a:br>
              <a:rPr lang="fa-IR" dirty="0">
                <a:cs typeface="B Mitra" panose="00000400000000000000" pitchFamily="2" charset="-78"/>
              </a:rPr>
            </a:br>
            <a:r>
              <a:rPr lang="fa-IR" sz="3900" b="1" dirty="0">
                <a:solidFill>
                  <a:schemeClr val="tx1"/>
                </a:solidFill>
                <a:cs typeface="B Mitra" panose="00000400000000000000" pitchFamily="2" charset="-78"/>
              </a:rPr>
              <a:t>    </a:t>
            </a:r>
            <a:r>
              <a:rPr lang="ar-SA" sz="3900" b="1" dirty="0">
                <a:solidFill>
                  <a:schemeClr val="tx1"/>
                </a:solidFill>
                <a:cs typeface="B Mitra" panose="00000400000000000000" pitchFamily="2" charset="-78"/>
              </a:rPr>
              <a:t>عنوان:</a:t>
            </a:r>
            <a:endParaRPr lang="fa-IR" sz="3900" b="1" dirty="0">
              <a:solidFill>
                <a:schemeClr val="tx1"/>
              </a:solidFill>
              <a:cs typeface="B Mitra" panose="00000400000000000000" pitchFamily="2" charset="-78"/>
            </a:endParaRPr>
          </a:p>
          <a:p>
            <a:pPr marL="0" indent="0" algn="ctr" rtl="0">
              <a:lnSpc>
                <a:spcPct val="120000"/>
              </a:lnSpc>
              <a:spcBef>
                <a:spcPts val="0"/>
              </a:spcBef>
              <a:buNone/>
            </a:pPr>
            <a:r>
              <a:rPr lang="fa-IR" sz="3900" b="1" dirty="0">
                <a:solidFill>
                  <a:schemeClr val="tx1"/>
                </a:solidFill>
                <a:cs typeface="B Mitra" panose="00000400000000000000" pitchFamily="2" charset="-78"/>
              </a:rPr>
              <a:t> </a:t>
            </a:r>
          </a:p>
          <a:p>
            <a:pPr marL="0" indent="0" algn="ctr" rtl="1">
              <a:lnSpc>
                <a:spcPct val="120000"/>
              </a:lnSpc>
              <a:spcBef>
                <a:spcPts val="0"/>
              </a:spcBef>
              <a:buNone/>
            </a:pPr>
            <a:r>
              <a:rPr lang="fa-IR" sz="3500" b="1" dirty="0">
                <a:solidFill>
                  <a:srgbClr val="FF0000"/>
                </a:solidFill>
                <a:cs typeface="B Mitra" panose="00000400000000000000" pitchFamily="2" charset="-78"/>
              </a:rPr>
              <a:t>فیلوگروپینگ، سروتایپینگ و شناسایی فاکتورهای ویرولانس در سویه های اشریشیاکلی مقاوم به سفالوسپورین های وسیع الطیف جدا شده از روده کودکان سالم زیر ۱۰ سال</a:t>
            </a:r>
          </a:p>
        </p:txBody>
      </p:sp>
      <p:sp>
        <p:nvSpPr>
          <p:cNvPr id="5" name="Slide Number Placeholder 4"/>
          <p:cNvSpPr>
            <a:spLocks noGrp="1"/>
          </p:cNvSpPr>
          <p:nvPr>
            <p:ph type="sldNum" sz="quarter" idx="12"/>
          </p:nvPr>
        </p:nvSpPr>
        <p:spPr>
          <a:xfrm>
            <a:off x="11157695" y="310383"/>
            <a:ext cx="683339" cy="365125"/>
          </a:xfrm>
        </p:spPr>
        <p:txBody>
          <a:bodyPr/>
          <a:lstStyle/>
          <a:p>
            <a:fld id="{6C4D9AE5-3525-46A7-BBFA-8BD4BDF2C7E5}" type="slidenum">
              <a:rPr lang="fa-IR" sz="4000" b="1" smtClean="0">
                <a:solidFill>
                  <a:schemeClr val="bg1"/>
                </a:solidFill>
                <a:cs typeface="B Mitra" panose="00000400000000000000" pitchFamily="2" charset="-78"/>
              </a:rPr>
              <a:t>1</a:t>
            </a:fld>
            <a:endParaRPr lang="fa-IR" sz="40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3541630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D50FB-63CC-4BB6-8F76-CF25576C711F}"/>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AAEC710C-6520-4D67-A718-D38E8659B8DE}"/>
              </a:ext>
            </a:extLst>
          </p:cNvPr>
          <p:cNvPicPr>
            <a:picLocks noGrp="1" noChangeAspect="1"/>
          </p:cNvPicPr>
          <p:nvPr>
            <p:ph idx="1"/>
          </p:nvPr>
        </p:nvPicPr>
        <p:blipFill>
          <a:blip r:embed="rId2"/>
          <a:stretch>
            <a:fillRect/>
          </a:stretch>
        </p:blipFill>
        <p:spPr>
          <a:xfrm>
            <a:off x="331470" y="137477"/>
            <a:ext cx="10641330" cy="6583046"/>
          </a:xfrm>
        </p:spPr>
      </p:pic>
      <p:sp>
        <p:nvSpPr>
          <p:cNvPr id="4" name="Slide Number Placeholder 3">
            <a:extLst>
              <a:ext uri="{FF2B5EF4-FFF2-40B4-BE49-F238E27FC236}">
                <a16:creationId xmlns:a16="http://schemas.microsoft.com/office/drawing/2014/main" id="{9669D78E-4095-4FF3-BF95-BEA3BCD3C05A}"/>
              </a:ext>
            </a:extLst>
          </p:cNvPr>
          <p:cNvSpPr>
            <a:spLocks noGrp="1"/>
          </p:cNvSpPr>
          <p:nvPr>
            <p:ph type="sldNum" sz="quarter" idx="12"/>
          </p:nvPr>
        </p:nvSpPr>
        <p:spPr>
          <a:xfrm>
            <a:off x="10774182" y="137477"/>
            <a:ext cx="1086348" cy="365125"/>
          </a:xfrm>
        </p:spPr>
        <p:txBody>
          <a:bodyPr/>
          <a:lstStyle/>
          <a:p>
            <a:fld id="{6C4D9AE5-3525-46A7-BBFA-8BD4BDF2C7E5}" type="slidenum">
              <a:rPr lang="fa-IR" sz="4000" b="1" smtClean="0">
                <a:solidFill>
                  <a:schemeClr val="bg1"/>
                </a:solidFill>
                <a:cs typeface="B Mitra" panose="00000400000000000000" pitchFamily="2" charset="-78"/>
              </a:rPr>
              <a:t>10</a:t>
            </a:fld>
            <a:endParaRPr lang="fa-IR" sz="40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400789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latin typeface="Calibri" panose="020F0502020204030204" pitchFamily="34" charset="0"/>
                <a:cs typeface="B Mitra" panose="00000400000000000000" pitchFamily="2" charset="-78"/>
              </a:rPr>
              <a:t>نویسندگان</a:t>
            </a:r>
            <a:endParaRPr lang="en-US" dirty="0"/>
          </a:p>
        </p:txBody>
      </p:sp>
      <p:sp>
        <p:nvSpPr>
          <p:cNvPr id="3" name="Content Placeholder 2"/>
          <p:cNvSpPr>
            <a:spLocks noGrp="1"/>
          </p:cNvSpPr>
          <p:nvPr>
            <p:ph idx="1"/>
          </p:nvPr>
        </p:nvSpPr>
        <p:spPr/>
        <p:txBody>
          <a:bodyPr>
            <a:normAutofit/>
          </a:bodyPr>
          <a:lstStyle/>
          <a:p>
            <a:pPr algn="ctr" rtl="1"/>
            <a:r>
              <a:rPr lang="fa-IR" sz="2400" b="1" dirty="0">
                <a:cs typeface="B Mitra" panose="00000400000000000000" pitchFamily="2" charset="-78"/>
              </a:rPr>
              <a:t>محمد منصوری، اشرف محبتی مبارز</a:t>
            </a:r>
            <a:r>
              <a:rPr lang="en-US" sz="2400" b="1" dirty="0">
                <a:cs typeface="B Mitra" panose="00000400000000000000" pitchFamily="2" charset="-78"/>
              </a:rPr>
              <a:t>*</a:t>
            </a:r>
            <a:r>
              <a:rPr lang="fa-IR" sz="2400" b="1" dirty="0">
                <a:cs typeface="B Mitra" panose="00000400000000000000" pitchFamily="2" charset="-78"/>
              </a:rPr>
              <a:t>، محسن کربلایی</a:t>
            </a:r>
            <a:r>
              <a:rPr lang="en-US" sz="2400" b="1" dirty="0">
                <a:cs typeface="B Mitra" panose="00000400000000000000" pitchFamily="2" charset="-78"/>
              </a:rPr>
              <a:t> *</a:t>
            </a:r>
            <a:r>
              <a:rPr lang="fa-IR" sz="2400" b="1" dirty="0">
                <a:cs typeface="B Mitra" panose="00000400000000000000" pitchFamily="2" charset="-78"/>
              </a:rPr>
              <a:t>، شهین نجار پیرایه، فرشاد نجوم، وجیه سادات نیکبین</a:t>
            </a:r>
          </a:p>
          <a:p>
            <a:pPr algn="ctr" rtl="1"/>
            <a:r>
              <a:rPr lang="fa-IR" sz="2400" b="1" dirty="0">
                <a:cs typeface="B Mitra" panose="00000400000000000000" pitchFamily="2" charset="-78"/>
              </a:rPr>
              <a:t>مجری و ارائه دهنده: دکتر محسن کربلایی</a:t>
            </a:r>
          </a:p>
          <a:p>
            <a:pPr marL="0" indent="0" algn="ctr">
              <a:buNone/>
            </a:pPr>
            <a:endParaRPr lang="fa-IR" sz="2400" b="1" dirty="0">
              <a:cs typeface="B Mitra" panose="00000400000000000000" pitchFamily="2" charset="-78"/>
            </a:endParaRPr>
          </a:p>
        </p:txBody>
      </p:sp>
      <p:sp>
        <p:nvSpPr>
          <p:cNvPr id="4" name="Slide Number Placeholder 4"/>
          <p:cNvSpPr>
            <a:spLocks noGrp="1"/>
          </p:cNvSpPr>
          <p:nvPr>
            <p:ph type="sldNum" sz="quarter" idx="12"/>
          </p:nvPr>
        </p:nvSpPr>
        <p:spPr>
          <a:xfrm>
            <a:off x="11157695" y="310383"/>
            <a:ext cx="683339" cy="365125"/>
          </a:xfrm>
        </p:spPr>
        <p:txBody>
          <a:bodyPr/>
          <a:lstStyle/>
          <a:p>
            <a:r>
              <a:rPr lang="fa-IR" sz="4000" b="1">
                <a:solidFill>
                  <a:schemeClr val="bg1"/>
                </a:solidFill>
                <a:cs typeface="B Mitra" panose="00000400000000000000" pitchFamily="2" charset="-78"/>
              </a:rPr>
              <a:t>2</a:t>
            </a:r>
            <a:endParaRPr lang="fa-IR" sz="40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324782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94393-F180-480F-99F7-0BD8684880A3}"/>
              </a:ext>
            </a:extLst>
          </p:cNvPr>
          <p:cNvSpPr>
            <a:spLocks noGrp="1"/>
          </p:cNvSpPr>
          <p:nvPr>
            <p:ph type="title"/>
          </p:nvPr>
        </p:nvSpPr>
        <p:spPr>
          <a:xfrm>
            <a:off x="652167" y="343242"/>
            <a:ext cx="8596668" cy="707472"/>
          </a:xfrm>
        </p:spPr>
        <p:txBody>
          <a:bodyPr>
            <a:noAutofit/>
          </a:bodyPr>
          <a:lstStyle/>
          <a:p>
            <a:pPr algn="r" rtl="1"/>
            <a:r>
              <a:rPr lang="fa-IR" sz="4000" b="1" dirty="0">
                <a:solidFill>
                  <a:srgbClr val="FF0000"/>
                </a:solidFill>
                <a:latin typeface="Calibri" panose="020F0502020204030204" pitchFamily="34" charset="0"/>
                <a:ea typeface="Calibri" panose="020F0502020204030204" pitchFamily="34" charset="0"/>
                <a:cs typeface="B Mitra" panose="00000400000000000000" pitchFamily="2" charset="-78"/>
              </a:rPr>
              <a:t>ویژگیهای عمومی </a:t>
            </a:r>
            <a:r>
              <a:rPr lang="fa-IR" sz="4000" b="1" i="1" dirty="0">
                <a:solidFill>
                  <a:srgbClr val="FF0000"/>
                </a:solidFill>
                <a:latin typeface="Calibri" panose="020F0502020204030204" pitchFamily="34" charset="0"/>
                <a:ea typeface="Calibri" panose="020F0502020204030204" pitchFamily="34" charset="0"/>
                <a:cs typeface="B Mitra" panose="00000400000000000000" pitchFamily="2" charset="-78"/>
              </a:rPr>
              <a:t>اشریشیاکلی</a:t>
            </a:r>
            <a:br>
              <a:rPr lang="en-US" sz="4000" b="1" dirty="0">
                <a:latin typeface="Calibri" panose="020F0502020204030204" pitchFamily="34" charset="0"/>
                <a:ea typeface="Calibri" panose="020F0502020204030204" pitchFamily="34" charset="0"/>
                <a:cs typeface="B Mitra" panose="00000400000000000000" pitchFamily="2" charset="-78"/>
              </a:rPr>
            </a:br>
            <a:endParaRPr lang="en-US" sz="4000" b="1" dirty="0">
              <a:cs typeface="B Mitra" panose="00000400000000000000" pitchFamily="2" charset="-78"/>
            </a:endParaRPr>
          </a:p>
        </p:txBody>
      </p:sp>
      <p:sp>
        <p:nvSpPr>
          <p:cNvPr id="3" name="Content Placeholder 2">
            <a:extLst>
              <a:ext uri="{FF2B5EF4-FFF2-40B4-BE49-F238E27FC236}">
                <a16:creationId xmlns:a16="http://schemas.microsoft.com/office/drawing/2014/main" id="{94791178-70C6-41DA-D709-908CF125EC4E}"/>
              </a:ext>
            </a:extLst>
          </p:cNvPr>
          <p:cNvSpPr>
            <a:spLocks noGrp="1"/>
          </p:cNvSpPr>
          <p:nvPr>
            <p:ph idx="1"/>
          </p:nvPr>
        </p:nvSpPr>
        <p:spPr>
          <a:xfrm>
            <a:off x="330926" y="1317072"/>
            <a:ext cx="9413965" cy="5234730"/>
          </a:xfrm>
        </p:spPr>
        <p:txBody>
          <a:bodyPr>
            <a:noAutofit/>
          </a:bodyPr>
          <a:lstStyle/>
          <a:p>
            <a:pPr algn="just" rtl="1">
              <a:lnSpc>
                <a:spcPct val="150000"/>
              </a:lnSpc>
              <a:spcAft>
                <a:spcPts val="800"/>
              </a:spcAft>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از نظر طبقه بندی، </a:t>
            </a:r>
            <a:r>
              <a:rPr lang="fa-IR" sz="2000" b="1" i="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اشریشیاکلی </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متعلق به خانواده انتروباکتریاسه است و جزء مهمی از میکروبیوتای روده است و در برخی از فرآیندهای متابولیک ضروری مانند تولید ویتامین </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K</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و ویتامین </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B12</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نقش داشته و با مصرف اکسیژنی که وارد روده می شود به حفظ محیط بی هوازی مورد نیاز برای اکثر میکروبیوتا کمک می کند و به طور رقابتی پاتوژن ها را از روده میزبان خود حذف می کند.</a:t>
            </a:r>
          </a:p>
          <a:p>
            <a:pPr algn="just" rtl="1">
              <a:lnSpc>
                <a:spcPct val="150000"/>
              </a:lnSpc>
              <a:spcAft>
                <a:spcPts val="800"/>
              </a:spcAft>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علیرغم رابطه همزیستی، این میکروارگانیسم شناخته شده همچنین می تواند باعث ایجاد طیف گسترده ای از عفونت ها در میزبان خود (به ویژه انسان) شده و حتی عوارض و مرگ و میر داشته باشد.</a:t>
            </a:r>
          </a:p>
          <a:p>
            <a:pPr algn="just" rtl="1">
              <a:lnSpc>
                <a:spcPct val="150000"/>
              </a:lnSpc>
              <a:spcAft>
                <a:spcPts val="800"/>
              </a:spcAft>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با توجه به گزارشهای اخیر در زمینه مقاومت آنتی بیوتیکی این باکتری، پیش‌بینی می‌شود که اگر هیچ اقدامی برای مقابله با این مشکل انجام نشود، تا سال 2050 ده میلیون نفر بر اثر عفونت </a:t>
            </a:r>
            <a:r>
              <a:rPr lang="fa-IR" sz="2000" b="1" i="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اشرشیاکلی </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مقاوم به دارو فوت خواهند کرد. </a:t>
            </a:r>
            <a:endPar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50000"/>
              </a:lnSpc>
              <a:spcAft>
                <a:spcPts val="800"/>
              </a:spcAft>
            </a:pPr>
            <a:endPar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endParaRPr lang="fa-IR" sz="2000" b="1" i="1"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endParaRPr lang="en-US" sz="2000" b="1" dirty="0">
              <a:solidFill>
                <a:schemeClr val="tx1"/>
              </a:solidFill>
              <a:cs typeface="B Mitra" panose="00000400000000000000" pitchFamily="2" charset="-78"/>
            </a:endParaRPr>
          </a:p>
        </p:txBody>
      </p:sp>
      <p:sp>
        <p:nvSpPr>
          <p:cNvPr id="4" name="Slide Number Placeholder 3">
            <a:extLst>
              <a:ext uri="{FF2B5EF4-FFF2-40B4-BE49-F238E27FC236}">
                <a16:creationId xmlns:a16="http://schemas.microsoft.com/office/drawing/2014/main" id="{69ED45B4-FEBB-B4A6-66A9-CEDD25DDF235}"/>
              </a:ext>
            </a:extLst>
          </p:cNvPr>
          <p:cNvSpPr>
            <a:spLocks noGrp="1"/>
          </p:cNvSpPr>
          <p:nvPr>
            <p:ph type="sldNum" sz="quarter" idx="12"/>
          </p:nvPr>
        </p:nvSpPr>
        <p:spPr>
          <a:xfrm>
            <a:off x="11057026" y="160680"/>
            <a:ext cx="683339" cy="365125"/>
          </a:xfrm>
        </p:spPr>
        <p:txBody>
          <a:bodyPr/>
          <a:lstStyle/>
          <a:p>
            <a:fld id="{6C4D9AE5-3525-46A7-BBFA-8BD4BDF2C7E5}" type="slidenum">
              <a:rPr lang="fa-IR" sz="4000" b="1" smtClean="0">
                <a:solidFill>
                  <a:schemeClr val="bg1"/>
                </a:solidFill>
                <a:cs typeface="B Mitra" panose="00000400000000000000" pitchFamily="2" charset="-78"/>
              </a:rPr>
              <a:t>3</a:t>
            </a:fld>
            <a:endParaRPr lang="fa-IR" sz="4000" b="1" dirty="0">
              <a:solidFill>
                <a:schemeClr val="bg1"/>
              </a:solidFill>
              <a:cs typeface="B Mitra" panose="00000400000000000000" pitchFamily="2" charset="-78"/>
            </a:endParaRPr>
          </a:p>
        </p:txBody>
      </p:sp>
      <p:pic>
        <p:nvPicPr>
          <p:cNvPr id="6" name="Picture 5">
            <a:extLst>
              <a:ext uri="{FF2B5EF4-FFF2-40B4-BE49-F238E27FC236}">
                <a16:creationId xmlns:a16="http://schemas.microsoft.com/office/drawing/2014/main" id="{7DFA7652-CFC6-DFF0-6422-9C753EB96CD0}"/>
              </a:ext>
            </a:extLst>
          </p:cNvPr>
          <p:cNvPicPr>
            <a:picLocks noChangeAspect="1"/>
          </p:cNvPicPr>
          <p:nvPr/>
        </p:nvPicPr>
        <p:blipFill>
          <a:blip r:embed="rId2"/>
          <a:stretch>
            <a:fillRect/>
          </a:stretch>
        </p:blipFill>
        <p:spPr>
          <a:xfrm>
            <a:off x="906925" y="97585"/>
            <a:ext cx="1920165" cy="1219487"/>
          </a:xfrm>
          <a:prstGeom prst="rect">
            <a:avLst/>
          </a:prstGeom>
        </p:spPr>
      </p:pic>
    </p:spTree>
    <p:extLst>
      <p:ext uri="{BB962C8B-B14F-4D97-AF65-F5344CB8AC3E}">
        <p14:creationId xmlns:p14="http://schemas.microsoft.com/office/powerpoint/2010/main" val="3541234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762CB-DA4B-DFC9-99EB-5FA0BE69CABA}"/>
              </a:ext>
            </a:extLst>
          </p:cNvPr>
          <p:cNvSpPr>
            <a:spLocks noGrp="1"/>
          </p:cNvSpPr>
          <p:nvPr>
            <p:ph type="title"/>
          </p:nvPr>
        </p:nvSpPr>
        <p:spPr>
          <a:xfrm>
            <a:off x="677334" y="223707"/>
            <a:ext cx="8596668" cy="673916"/>
          </a:xfrm>
        </p:spPr>
        <p:txBody>
          <a:bodyPr/>
          <a:lstStyle/>
          <a:p>
            <a:pPr algn="ctr" rtl="1"/>
            <a:r>
              <a:rPr lang="fa-IR" b="1" i="1" dirty="0">
                <a:solidFill>
                  <a:srgbClr val="FF0000"/>
                </a:solidFill>
                <a:cs typeface="B Mitra" panose="00000400000000000000" pitchFamily="2" charset="-78"/>
              </a:rPr>
              <a:t>اشریشیاکلی</a:t>
            </a:r>
            <a:r>
              <a:rPr lang="fa-IR" b="1" dirty="0">
                <a:solidFill>
                  <a:srgbClr val="FF0000"/>
                </a:solidFill>
                <a:cs typeface="B Mitra" panose="00000400000000000000" pitchFamily="2" charset="-78"/>
              </a:rPr>
              <a:t> در کودکان</a:t>
            </a:r>
            <a:endParaRPr lang="en-US" b="1" dirty="0">
              <a:solidFill>
                <a:srgbClr val="FF0000"/>
              </a:solidFill>
              <a:cs typeface="B Mitra" panose="00000400000000000000" pitchFamily="2" charset="-78"/>
            </a:endParaRPr>
          </a:p>
        </p:txBody>
      </p:sp>
      <p:sp>
        <p:nvSpPr>
          <p:cNvPr id="3" name="Content Placeholder 2">
            <a:extLst>
              <a:ext uri="{FF2B5EF4-FFF2-40B4-BE49-F238E27FC236}">
                <a16:creationId xmlns:a16="http://schemas.microsoft.com/office/drawing/2014/main" id="{C0FA666A-D1EC-8237-BD19-F6141F5365E5}"/>
              </a:ext>
            </a:extLst>
          </p:cNvPr>
          <p:cNvSpPr>
            <a:spLocks noGrp="1"/>
          </p:cNvSpPr>
          <p:nvPr>
            <p:ph idx="1"/>
          </p:nvPr>
        </p:nvSpPr>
        <p:spPr>
          <a:xfrm>
            <a:off x="263813" y="991680"/>
            <a:ext cx="9248503" cy="5866320"/>
          </a:xfrm>
        </p:spPr>
        <p:txBody>
          <a:bodyPr>
            <a:noAutofit/>
          </a:bodyPr>
          <a:lstStyle/>
          <a:p>
            <a:pPr algn="just" rtl="1">
              <a:lnSpc>
                <a:spcPct val="200000"/>
              </a:lnSpc>
            </a:pPr>
            <a:r>
              <a:rPr lang="fa-IR" sz="2000" b="1" i="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اشریشیاکلی</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‌های مقاوم به سفالوسپورین‌های نسل سوم، نه تنها در بیمارستان‌ها، بلکه در جامعه نیز یک تهدید بزرگ هستند. </a:t>
            </a:r>
          </a:p>
          <a:p>
            <a:pPr algn="just" rtl="1">
              <a:lnSpc>
                <a:spcPct val="200000"/>
              </a:lnSpc>
            </a:pPr>
            <a:r>
              <a:rPr lang="fa-IR" sz="2000" b="1" dirty="0">
                <a:solidFill>
                  <a:schemeClr val="tx1"/>
                </a:solidFill>
                <a:latin typeface="Calibri" panose="020F0502020204030204" pitchFamily="34" charset="0"/>
                <a:ea typeface="Calibri" panose="020F0502020204030204" pitchFamily="34" charset="0"/>
                <a:cs typeface="B Mitra" panose="00000400000000000000" pitchFamily="2" charset="-78"/>
              </a:rPr>
              <a:t>مصرف بی رویه آنتی بیوتیک ها در دراز مدت می تواند منجر به مقاومت به این آنتی بیوتیکها شده و شیوع میکروارگانیسم های مقاوم به چند دارو (</a:t>
            </a:r>
            <a:r>
              <a:rPr lang="en-US" sz="2000" b="1" dirty="0">
                <a:solidFill>
                  <a:schemeClr val="tx1"/>
                </a:solidFill>
                <a:latin typeface="Calibri" panose="020F0502020204030204" pitchFamily="34" charset="0"/>
                <a:ea typeface="Calibri" panose="020F0502020204030204" pitchFamily="34" charset="0"/>
                <a:cs typeface="B Mitra" panose="00000400000000000000" pitchFamily="2" charset="-78"/>
              </a:rPr>
              <a:t>MDR</a:t>
            </a:r>
            <a:r>
              <a:rPr lang="fa-IR" sz="2000" b="1" dirty="0">
                <a:solidFill>
                  <a:schemeClr val="tx1"/>
                </a:solidFill>
                <a:latin typeface="Calibri" panose="020F0502020204030204" pitchFamily="34" charset="0"/>
                <a:ea typeface="Calibri" panose="020F0502020204030204" pitchFamily="34" charset="0"/>
                <a:cs typeface="B Mitra" panose="00000400000000000000" pitchFamily="2" charset="-78"/>
              </a:rPr>
              <a:t>) را افزایش دهد. </a:t>
            </a:r>
          </a:p>
          <a:p>
            <a:pPr algn="just" rtl="1">
              <a:lnSpc>
                <a:spcPct val="200000"/>
              </a:lnSpc>
            </a:pPr>
            <a:r>
              <a:rPr lang="fa-IR" sz="2000" b="1" dirty="0">
                <a:solidFill>
                  <a:schemeClr val="tx1"/>
                </a:solidFill>
                <a:latin typeface="Calibri" panose="020F0502020204030204" pitchFamily="34" charset="0"/>
                <a:ea typeface="Calibri" panose="020F0502020204030204" pitchFamily="34" charset="0"/>
                <a:cs typeface="B Mitra" panose="00000400000000000000" pitchFamily="2" charset="-78"/>
              </a:rPr>
              <a:t> با توجه به گزارشهای اخیر در زمینه مقاومت آنتی بیوتیکی این باکتری، پیش‌بینی می‌شود که اگر هیچ اقدامی برای مقابله با این مشکل انجام نشود، تا سال 2050 ده میلیون نفر بر اثر عفونت </a:t>
            </a:r>
            <a:r>
              <a:rPr lang="fa-IR" sz="2000" b="1" i="1" dirty="0">
                <a:solidFill>
                  <a:schemeClr val="tx1"/>
                </a:solidFill>
                <a:latin typeface="Calibri" panose="020F0502020204030204" pitchFamily="34" charset="0"/>
                <a:ea typeface="Calibri" panose="020F0502020204030204" pitchFamily="34" charset="0"/>
                <a:cs typeface="B Mitra" panose="00000400000000000000" pitchFamily="2" charset="-78"/>
              </a:rPr>
              <a:t>اشرشیاکلی </a:t>
            </a:r>
            <a:r>
              <a:rPr lang="fa-IR" sz="2000" b="1" dirty="0">
                <a:solidFill>
                  <a:schemeClr val="tx1"/>
                </a:solidFill>
                <a:latin typeface="Calibri" panose="020F0502020204030204" pitchFamily="34" charset="0"/>
                <a:ea typeface="Calibri" panose="020F0502020204030204" pitchFamily="34" charset="0"/>
                <a:cs typeface="B Mitra" panose="00000400000000000000" pitchFamily="2" charset="-78"/>
              </a:rPr>
              <a:t>مقاوم به دارو فوت خواهند کرد. </a:t>
            </a:r>
            <a:endParaRPr lang="en-US" sz="2000" b="1" dirty="0">
              <a:solidFill>
                <a:schemeClr val="tx1"/>
              </a:solidFill>
              <a:latin typeface="Calibri" panose="020F0502020204030204" pitchFamily="34" charset="0"/>
              <a:ea typeface="Calibri" panose="020F0502020204030204" pitchFamily="34" charset="0"/>
              <a:cs typeface="B Mitra" panose="00000400000000000000" pitchFamily="2" charset="-78"/>
            </a:endParaRPr>
          </a:p>
          <a:p>
            <a:pPr marL="0" indent="0" algn="just" rtl="1">
              <a:lnSpc>
                <a:spcPct val="200000"/>
              </a:lnSpc>
              <a:buNone/>
            </a:pPr>
            <a:endParaRPr lang="fa-IR" sz="2000" b="1" dirty="0">
              <a:solidFill>
                <a:schemeClr val="tx1"/>
              </a:solidFill>
              <a:latin typeface="Calibri" panose="020F0502020204030204" pitchFamily="34" charset="0"/>
              <a:ea typeface="Calibri" panose="020F0502020204030204" pitchFamily="34" charset="0"/>
              <a:cs typeface="B Mitra" panose="00000400000000000000" pitchFamily="2" charset="-78"/>
            </a:endParaRPr>
          </a:p>
        </p:txBody>
      </p:sp>
      <p:sp>
        <p:nvSpPr>
          <p:cNvPr id="4" name="Slide Number Placeholder 3">
            <a:extLst>
              <a:ext uri="{FF2B5EF4-FFF2-40B4-BE49-F238E27FC236}">
                <a16:creationId xmlns:a16="http://schemas.microsoft.com/office/drawing/2014/main" id="{0A7CF530-181E-99B8-25F0-13300AA67F90}"/>
              </a:ext>
            </a:extLst>
          </p:cNvPr>
          <p:cNvSpPr>
            <a:spLocks noGrp="1"/>
          </p:cNvSpPr>
          <p:nvPr>
            <p:ph type="sldNum" sz="quarter" idx="12"/>
          </p:nvPr>
        </p:nvSpPr>
        <p:spPr>
          <a:xfrm>
            <a:off x="11073805" y="216607"/>
            <a:ext cx="683339" cy="365125"/>
          </a:xfrm>
        </p:spPr>
        <p:txBody>
          <a:bodyPr/>
          <a:lstStyle/>
          <a:p>
            <a:fld id="{6C4D9AE5-3525-46A7-BBFA-8BD4BDF2C7E5}" type="slidenum">
              <a:rPr lang="fa-IR" sz="4000" b="1" smtClean="0">
                <a:solidFill>
                  <a:schemeClr val="bg1"/>
                </a:solidFill>
                <a:cs typeface="B Mitra" panose="00000400000000000000" pitchFamily="2" charset="-78"/>
              </a:rPr>
              <a:t>4</a:t>
            </a:fld>
            <a:endParaRPr lang="fa-IR" sz="40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1564976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2EC5B-5127-9A72-755C-B9AF3FE136D6}"/>
              </a:ext>
            </a:extLst>
          </p:cNvPr>
          <p:cNvSpPr>
            <a:spLocks noGrp="1"/>
          </p:cNvSpPr>
          <p:nvPr>
            <p:ph type="title"/>
          </p:nvPr>
        </p:nvSpPr>
        <p:spPr>
          <a:xfrm>
            <a:off x="677334" y="151111"/>
            <a:ext cx="8596668" cy="665527"/>
          </a:xfrm>
        </p:spPr>
        <p:txBody>
          <a:bodyPr/>
          <a:lstStyle/>
          <a:p>
            <a:pPr algn="ctr" rtl="1"/>
            <a:r>
              <a:rPr lang="fa-IR" b="1" dirty="0">
                <a:solidFill>
                  <a:srgbClr val="FF0000"/>
                </a:solidFill>
                <a:cs typeface="B Mitra" panose="00000400000000000000" pitchFamily="2" charset="-78"/>
              </a:rPr>
              <a:t>اهمیت فیلوگروههای </a:t>
            </a:r>
            <a:r>
              <a:rPr lang="en-US" b="1" dirty="0">
                <a:solidFill>
                  <a:srgbClr val="FF0000"/>
                </a:solidFill>
                <a:cs typeface="B Mitra" panose="00000400000000000000" pitchFamily="2" charset="-78"/>
              </a:rPr>
              <a:t>B2</a:t>
            </a:r>
          </a:p>
        </p:txBody>
      </p:sp>
      <p:sp>
        <p:nvSpPr>
          <p:cNvPr id="3" name="Content Placeholder 2">
            <a:extLst>
              <a:ext uri="{FF2B5EF4-FFF2-40B4-BE49-F238E27FC236}">
                <a16:creationId xmlns:a16="http://schemas.microsoft.com/office/drawing/2014/main" id="{EADF28C1-3476-BB59-99E0-1E501543969C}"/>
              </a:ext>
            </a:extLst>
          </p:cNvPr>
          <p:cNvSpPr>
            <a:spLocks noGrp="1"/>
          </p:cNvSpPr>
          <p:nvPr>
            <p:ph idx="1"/>
          </p:nvPr>
        </p:nvSpPr>
        <p:spPr>
          <a:xfrm>
            <a:off x="184558" y="910206"/>
            <a:ext cx="9362113" cy="5675152"/>
          </a:xfrm>
        </p:spPr>
        <p:txBody>
          <a:bodyPr>
            <a:normAutofit/>
          </a:bodyPr>
          <a:lstStyle/>
          <a:p>
            <a:pPr algn="just" rtl="1">
              <a:lnSpc>
                <a:spcPct val="170000"/>
              </a:lnSpc>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a:t>
            </a:r>
            <a:r>
              <a:rPr lang="fa-IR" sz="2000" b="1" i="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ایزوله های</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خارج روده ایی </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(ExPEC)</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عمدتاً به گروه </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B2</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تعلق دارند که شامل: </a:t>
            </a:r>
          </a:p>
          <a:p>
            <a:pPr marL="0" indent="0" algn="just" rtl="1">
              <a:lnSpc>
                <a:spcPct val="170000"/>
              </a:lnSpc>
              <a:buNone/>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ایزوله های یورپاتوژنیک</a:t>
            </a:r>
          </a:p>
          <a:p>
            <a:pPr marL="0" indent="0" algn="just" rtl="1">
              <a:lnSpc>
                <a:spcPct val="170000"/>
              </a:lnSpc>
              <a:buNone/>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ایزوله های عفونت های زایمان و</a:t>
            </a:r>
          </a:p>
          <a:p>
            <a:pPr marL="0" indent="0" algn="just" rtl="1">
              <a:lnSpc>
                <a:spcPct val="170000"/>
              </a:lnSpc>
              <a:buNone/>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ایزوله های سپتی سمی یا مننژیت نوزادی</a:t>
            </a:r>
          </a:p>
          <a:p>
            <a:pPr marL="0" indent="0" algn="just" rtl="1">
              <a:lnSpc>
                <a:spcPct val="170000"/>
              </a:lnSpc>
              <a:buNone/>
            </a:pPr>
            <a:endPar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70000"/>
              </a:lnSpc>
            </a:pP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سرطان کولورکتال</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(CRC)</a:t>
            </a: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سومین بدخیمی شایع و چهارمین علت مرگ و میر ناشی از سرطان در سراسر جهان است.</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a:t>
            </a: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مطالعات نشان داده است که </a:t>
            </a:r>
            <a:r>
              <a:rPr lang="ar-SA" sz="2000" b="1" i="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اشریشیاکلی</a:t>
            </a: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از 70 درصد بیوپسی های</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CRC </a:t>
            </a: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در مقایسه با افراد سالم جدا شده است. جالب توجه است، بیشتر </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اشریشیاکلی </a:t>
            </a: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جدا شده از بیماری های روده بزرگ متعلق به فیلوگروه</a:t>
            </a:r>
            <a:r>
              <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B2 </a:t>
            </a:r>
            <a:r>
              <a:rPr lang="ar-SA"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است</a:t>
            </a: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a:t>
            </a:r>
            <a:endParaRPr lang="en-US"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r" rtl="1"/>
            <a:endParaRPr lang="en-US" sz="2000" b="1" dirty="0">
              <a:solidFill>
                <a:schemeClr val="tx1"/>
              </a:solidFill>
            </a:endParaRPr>
          </a:p>
        </p:txBody>
      </p:sp>
      <p:sp>
        <p:nvSpPr>
          <p:cNvPr id="5" name="Slide Number Placeholder 4">
            <a:extLst>
              <a:ext uri="{FF2B5EF4-FFF2-40B4-BE49-F238E27FC236}">
                <a16:creationId xmlns:a16="http://schemas.microsoft.com/office/drawing/2014/main" id="{26678A83-EB8E-A598-7DF7-C5E1279BA3F6}"/>
              </a:ext>
            </a:extLst>
          </p:cNvPr>
          <p:cNvSpPr>
            <a:spLocks noGrp="1"/>
          </p:cNvSpPr>
          <p:nvPr>
            <p:ph type="sldNum" sz="quarter" idx="12"/>
          </p:nvPr>
        </p:nvSpPr>
        <p:spPr>
          <a:xfrm>
            <a:off x="11172996" y="151111"/>
            <a:ext cx="683339" cy="365125"/>
          </a:xfrm>
        </p:spPr>
        <p:txBody>
          <a:bodyPr/>
          <a:lstStyle/>
          <a:p>
            <a:fld id="{6C4D9AE5-3525-46A7-BBFA-8BD4BDF2C7E5}" type="slidenum">
              <a:rPr lang="fa-IR" sz="3600" b="1" smtClean="0">
                <a:solidFill>
                  <a:schemeClr val="bg1"/>
                </a:solidFill>
                <a:cs typeface="B Mitra" panose="00000400000000000000" pitchFamily="2" charset="-78"/>
              </a:rPr>
              <a:t>5</a:t>
            </a:fld>
            <a:endParaRPr lang="fa-IR" sz="36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1609380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cs typeface="B Mitra" panose="00000400000000000000" pitchFamily="2" charset="-78"/>
              </a:rPr>
              <a:t>هدف از این طرح</a:t>
            </a:r>
            <a:endParaRPr lang="en-US" dirty="0"/>
          </a:p>
        </p:txBody>
      </p:sp>
      <p:sp>
        <p:nvSpPr>
          <p:cNvPr id="3" name="Content Placeholder 2"/>
          <p:cNvSpPr>
            <a:spLocks noGrp="1"/>
          </p:cNvSpPr>
          <p:nvPr>
            <p:ph idx="1"/>
          </p:nvPr>
        </p:nvSpPr>
        <p:spPr/>
        <p:txBody>
          <a:bodyPr>
            <a:normAutofit/>
          </a:bodyPr>
          <a:lstStyle/>
          <a:p>
            <a:pPr algn="just" rtl="1"/>
            <a:r>
              <a:rPr lang="fa-IR" sz="2000" b="1" dirty="0">
                <a:cs typeface="B Mitra" panose="00000400000000000000" pitchFamily="2" charset="-78"/>
              </a:rPr>
              <a:t>در این مطالعه شیوع اشریشیاکلی </a:t>
            </a:r>
            <a:r>
              <a:rPr lang="en-US" sz="2000" b="1" dirty="0">
                <a:cs typeface="B Mitra" panose="00000400000000000000" pitchFamily="2" charset="-78"/>
              </a:rPr>
              <a:t>B2</a:t>
            </a:r>
            <a:r>
              <a:rPr lang="fa-IR" sz="2000" b="1" dirty="0">
                <a:cs typeface="B Mitra" panose="00000400000000000000" pitchFamily="2" charset="-78"/>
              </a:rPr>
              <a:t> مقاوم به سفالوسپورین های وسیع در کودکان زیر 10 سال مورد شناسایی قرار گرفتند.</a:t>
            </a:r>
          </a:p>
        </p:txBody>
      </p:sp>
      <p:sp>
        <p:nvSpPr>
          <p:cNvPr id="6" name="Slide Number Placeholder 4">
            <a:extLst>
              <a:ext uri="{FF2B5EF4-FFF2-40B4-BE49-F238E27FC236}">
                <a16:creationId xmlns:a16="http://schemas.microsoft.com/office/drawing/2014/main" id="{26678A83-EB8E-A598-7DF7-C5E1279BA3F6}"/>
              </a:ext>
            </a:extLst>
          </p:cNvPr>
          <p:cNvSpPr txBox="1">
            <a:spLocks/>
          </p:cNvSpPr>
          <p:nvPr/>
        </p:nvSpPr>
        <p:spPr>
          <a:xfrm>
            <a:off x="11172996" y="151111"/>
            <a:ext cx="683339" cy="365125"/>
          </a:xfrm>
          <a:prstGeom prst="rect">
            <a:avLst/>
          </a:prstGeom>
        </p:spPr>
        <p:txBody>
          <a:bodyPr vert="horz" lIns="91440" tIns="45720" rIns="91440" bIns="45720" rtlCol="0" anchor="ctr"/>
          <a:lstStyle>
            <a:defPPr>
              <a:defRPr lang="fa-IR"/>
            </a:defPPr>
            <a:lvl1pPr marL="0" algn="r" defTabSz="914400" rtl="0" eaLnBrk="1" latinLnBrk="0" hangingPunct="1">
              <a:defRPr sz="90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3600" b="1" dirty="0">
                <a:solidFill>
                  <a:schemeClr val="bg1"/>
                </a:solidFill>
                <a:cs typeface="B Mitra" panose="00000400000000000000" pitchFamily="2" charset="-78"/>
              </a:rPr>
              <a:t>6</a:t>
            </a:r>
          </a:p>
        </p:txBody>
      </p:sp>
    </p:spTree>
    <p:extLst>
      <p:ext uri="{BB962C8B-B14F-4D97-AF65-F5344CB8AC3E}">
        <p14:creationId xmlns:p14="http://schemas.microsoft.com/office/powerpoint/2010/main" val="307044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17288-082F-0210-883F-54FA4B82974D}"/>
              </a:ext>
            </a:extLst>
          </p:cNvPr>
          <p:cNvSpPr>
            <a:spLocks noGrp="1"/>
          </p:cNvSpPr>
          <p:nvPr>
            <p:ph type="title"/>
          </p:nvPr>
        </p:nvSpPr>
        <p:spPr>
          <a:xfrm>
            <a:off x="677333" y="314682"/>
            <a:ext cx="8596668" cy="371912"/>
          </a:xfrm>
        </p:spPr>
        <p:txBody>
          <a:bodyPr>
            <a:noAutofit/>
          </a:bodyPr>
          <a:lstStyle/>
          <a:p>
            <a:pPr algn="ctr" rtl="1"/>
            <a:r>
              <a:rPr lang="fa-IR" sz="3200" b="1" dirty="0">
                <a:solidFill>
                  <a:srgbClr val="FF0000"/>
                </a:solidFill>
                <a:effectLst/>
                <a:latin typeface="Calibri" panose="020F0502020204030204" pitchFamily="34" charset="0"/>
                <a:ea typeface="Calibri" panose="020F0502020204030204" pitchFamily="34" charset="0"/>
                <a:cs typeface="B Mitra" panose="00000400000000000000" pitchFamily="2" charset="-78"/>
              </a:rPr>
              <a:t>نتیجه گیری کلی</a:t>
            </a:r>
            <a:endParaRPr lang="en-US" sz="3200" dirty="0">
              <a:solidFill>
                <a:srgbClr val="FF0000"/>
              </a:solidFill>
            </a:endParaRPr>
          </a:p>
        </p:txBody>
      </p:sp>
      <p:sp>
        <p:nvSpPr>
          <p:cNvPr id="3" name="Content Placeholder 2">
            <a:extLst>
              <a:ext uri="{FF2B5EF4-FFF2-40B4-BE49-F238E27FC236}">
                <a16:creationId xmlns:a16="http://schemas.microsoft.com/office/drawing/2014/main" id="{869E4AC0-6263-ABA3-7528-ED9C03A2EA7C}"/>
              </a:ext>
            </a:extLst>
          </p:cNvPr>
          <p:cNvSpPr>
            <a:spLocks noGrp="1"/>
          </p:cNvSpPr>
          <p:nvPr>
            <p:ph idx="1"/>
          </p:nvPr>
        </p:nvSpPr>
        <p:spPr>
          <a:xfrm>
            <a:off x="237126" y="1002908"/>
            <a:ext cx="9477082" cy="5107474"/>
          </a:xfrm>
        </p:spPr>
        <p:txBody>
          <a:bodyPr>
            <a:normAutofit/>
          </a:bodyPr>
          <a:lstStyle/>
          <a:p>
            <a:pPr algn="just" rtl="1">
              <a:lnSpc>
                <a:spcPct val="150000"/>
              </a:lnSpc>
            </a:pPr>
            <a:r>
              <a:rPr lang="fa-IR" sz="2000" b="1" dirty="0">
                <a:effectLst/>
                <a:latin typeface="Calibri" panose="020F0502020204030204" pitchFamily="34" charset="0"/>
                <a:ea typeface="Calibri" panose="020F0502020204030204" pitchFamily="34" charset="0"/>
                <a:cs typeface="B Mitra" panose="00000400000000000000" pitchFamily="2" charset="-78"/>
              </a:rPr>
              <a:t>در این تحقیق شناسایی ساب تایپ های فیلوگروه </a:t>
            </a:r>
            <a:r>
              <a:rPr lang="en-US" sz="2000" b="1" dirty="0">
                <a:effectLst/>
                <a:latin typeface="Calibri" panose="020F0502020204030204" pitchFamily="34" charset="0"/>
                <a:ea typeface="Calibri" panose="020F0502020204030204" pitchFamily="34" charset="0"/>
                <a:cs typeface="B Mitra" panose="00000400000000000000" pitchFamily="2" charset="-78"/>
              </a:rPr>
              <a:t>B2</a:t>
            </a:r>
            <a:r>
              <a:rPr lang="fa-IR" sz="2000" b="1" dirty="0">
                <a:effectLst/>
                <a:latin typeface="Calibri" panose="020F0502020204030204" pitchFamily="34" charset="0"/>
                <a:ea typeface="Calibri" panose="020F0502020204030204" pitchFamily="34" charset="0"/>
                <a:cs typeface="B Mitra" panose="00000400000000000000" pitchFamily="2" charset="-78"/>
              </a:rPr>
              <a:t>، در ایزوله های </a:t>
            </a:r>
            <a:r>
              <a:rPr lang="fa-IR" sz="2000" b="1" i="1" dirty="0">
                <a:effectLst/>
                <a:latin typeface="Calibri" panose="020F0502020204030204" pitchFamily="34" charset="0"/>
                <a:ea typeface="Calibri" panose="020F0502020204030204" pitchFamily="34" charset="0"/>
                <a:cs typeface="B Mitra" panose="00000400000000000000" pitchFamily="2" charset="-78"/>
              </a:rPr>
              <a:t>اشریشیاکلی</a:t>
            </a:r>
            <a:r>
              <a:rPr lang="fa-IR" sz="2000" b="1" dirty="0">
                <a:effectLst/>
                <a:latin typeface="Calibri" panose="020F0502020204030204" pitchFamily="34" charset="0"/>
                <a:ea typeface="Calibri" panose="020F0502020204030204" pitchFamily="34" charset="0"/>
                <a:cs typeface="B Mitra" panose="00000400000000000000" pitchFamily="2" charset="-78"/>
              </a:rPr>
              <a:t> جدا شده از مدفوع کودکان سالم زیر 10 سال مورد تشخیص و ارزیابی قرار گرفت. شناسایی ساب تایپ های فیلوگروه </a:t>
            </a:r>
            <a:r>
              <a:rPr lang="en-US" sz="2000" b="1" dirty="0">
                <a:effectLst/>
                <a:latin typeface="Calibri" panose="020F0502020204030204" pitchFamily="34" charset="0"/>
                <a:ea typeface="Calibri" panose="020F0502020204030204" pitchFamily="34" charset="0"/>
                <a:cs typeface="B Mitra" panose="00000400000000000000" pitchFamily="2" charset="-78"/>
              </a:rPr>
              <a:t>B2</a:t>
            </a:r>
            <a:r>
              <a:rPr lang="fa-IR" sz="2000" b="1" dirty="0">
                <a:effectLst/>
                <a:latin typeface="Calibri" panose="020F0502020204030204" pitchFamily="34" charset="0"/>
                <a:ea typeface="Calibri" panose="020F0502020204030204" pitchFamily="34" charset="0"/>
                <a:cs typeface="B Mitra" panose="00000400000000000000" pitchFamily="2" charset="-78"/>
              </a:rPr>
              <a:t> برای اولین بار در ایران انجام شد. </a:t>
            </a:r>
          </a:p>
          <a:p>
            <a:pPr algn="just" rtl="1">
              <a:lnSpc>
                <a:spcPct val="150000"/>
              </a:lnSpc>
            </a:pPr>
            <a:r>
              <a:rPr lang="fa-IR" sz="2000" b="1" dirty="0">
                <a:effectLst/>
                <a:latin typeface="Calibri" panose="020F0502020204030204" pitchFamily="34" charset="0"/>
                <a:ea typeface="Calibri" panose="020F0502020204030204" pitchFamily="34" charset="0"/>
                <a:cs typeface="B Mitra" panose="00000400000000000000" pitchFamily="2" charset="-78"/>
              </a:rPr>
              <a:t>طبق فرضیات اولیه ثابت شد که فراوانی ژنهای ویرولانس مرتبط با اسهال(</a:t>
            </a:r>
            <a:r>
              <a:rPr lang="en-US" sz="2000" b="1" i="1" dirty="0">
                <a:effectLst/>
                <a:latin typeface="Calibri" panose="020F0502020204030204" pitchFamily="34" charset="0"/>
                <a:ea typeface="Calibri" panose="020F0502020204030204" pitchFamily="34" charset="0"/>
                <a:cs typeface="B Mitra" panose="00000400000000000000" pitchFamily="2" charset="-78"/>
              </a:rPr>
              <a:t>eae</a:t>
            </a:r>
            <a:r>
              <a:rPr lang="en-US" sz="2000" b="1" dirty="0">
                <a:effectLst/>
                <a:latin typeface="Calibri" panose="020F0502020204030204" pitchFamily="34" charset="0"/>
                <a:ea typeface="Calibri" panose="020F0502020204030204" pitchFamily="34" charset="0"/>
                <a:cs typeface="B Mitra" panose="00000400000000000000" pitchFamily="2" charset="-78"/>
              </a:rPr>
              <a:t>, </a:t>
            </a:r>
            <a:r>
              <a:rPr lang="en-US" sz="2000" b="1" i="1" dirty="0" err="1">
                <a:effectLst/>
                <a:latin typeface="Calibri" panose="020F0502020204030204" pitchFamily="34" charset="0"/>
                <a:ea typeface="Calibri" panose="020F0502020204030204" pitchFamily="34" charset="0"/>
                <a:cs typeface="B Mitra" panose="00000400000000000000" pitchFamily="2" charset="-78"/>
              </a:rPr>
              <a:t>bfp</a:t>
            </a:r>
            <a:r>
              <a:rPr lang="en-US" sz="2000" b="1" dirty="0">
                <a:effectLst/>
                <a:latin typeface="Calibri" panose="020F0502020204030204" pitchFamily="34" charset="0"/>
                <a:ea typeface="Calibri" panose="020F0502020204030204" pitchFamily="34" charset="0"/>
                <a:cs typeface="B Mitra" panose="00000400000000000000" pitchFamily="2" charset="-78"/>
              </a:rPr>
              <a:t>, </a:t>
            </a:r>
            <a:r>
              <a:rPr lang="en-US" sz="2000" b="1" i="1" dirty="0" err="1">
                <a:effectLst/>
                <a:latin typeface="Calibri" panose="020F0502020204030204" pitchFamily="34" charset="0"/>
                <a:ea typeface="Calibri" panose="020F0502020204030204" pitchFamily="34" charset="0"/>
                <a:cs typeface="B Mitra" panose="00000400000000000000" pitchFamily="2" charset="-78"/>
              </a:rPr>
              <a:t>afa-Dr</a:t>
            </a:r>
            <a:r>
              <a:rPr lang="en-US" sz="2000" b="1" dirty="0">
                <a:effectLst/>
                <a:latin typeface="Calibri" panose="020F0502020204030204" pitchFamily="34" charset="0"/>
                <a:ea typeface="Calibri" panose="020F0502020204030204" pitchFamily="34" charset="0"/>
                <a:cs typeface="B Mitra" panose="00000400000000000000" pitchFamily="2" charset="-78"/>
              </a:rPr>
              <a:t>, </a:t>
            </a:r>
            <a:r>
              <a:rPr lang="en-US" sz="2000" b="1" i="1" dirty="0" err="1">
                <a:effectLst/>
                <a:latin typeface="Calibri" panose="020F0502020204030204" pitchFamily="34" charset="0"/>
                <a:ea typeface="Calibri" panose="020F0502020204030204" pitchFamily="34" charset="0"/>
                <a:cs typeface="B Mitra" panose="00000400000000000000" pitchFamily="2" charset="-78"/>
              </a:rPr>
              <a:t>aggR</a:t>
            </a:r>
            <a:r>
              <a:rPr lang="en-US" sz="2000" b="1" i="1" dirty="0">
                <a:effectLst/>
                <a:latin typeface="Calibri" panose="020F0502020204030204" pitchFamily="34" charset="0"/>
                <a:ea typeface="Calibri" panose="020F0502020204030204" pitchFamily="34" charset="0"/>
                <a:cs typeface="B Mitra" panose="00000400000000000000" pitchFamily="2" charset="-78"/>
              </a:rPr>
              <a:t> </a:t>
            </a:r>
            <a:r>
              <a:rPr lang="fa-IR" sz="2000" b="1" dirty="0">
                <a:effectLst/>
                <a:latin typeface="Calibri" panose="020F0502020204030204" pitchFamily="34" charset="0"/>
                <a:ea typeface="Calibri" panose="020F0502020204030204" pitchFamily="34" charset="0"/>
                <a:cs typeface="B Mitra" panose="00000400000000000000" pitchFamily="2" charset="-78"/>
              </a:rPr>
              <a:t>)، در ایزوله های مورد نظر بسیار کم است و از نظر فاکتورهای ویرولانس دخیل در تولید توکسین نیز فقط </a:t>
            </a:r>
            <a:r>
              <a:rPr lang="en-US" sz="2000" b="1" i="1" dirty="0">
                <a:effectLst/>
                <a:latin typeface="Calibri" panose="020F0502020204030204" pitchFamily="34" charset="0"/>
                <a:ea typeface="Calibri" panose="020F0502020204030204" pitchFamily="34" charset="0"/>
                <a:cs typeface="B Mitra" panose="00000400000000000000" pitchFamily="2" charset="-78"/>
              </a:rPr>
              <a:t>usp</a:t>
            </a:r>
            <a:r>
              <a:rPr lang="fa-IR" sz="2000" b="1" dirty="0">
                <a:effectLst/>
                <a:latin typeface="Calibri" panose="020F0502020204030204" pitchFamily="34" charset="0"/>
                <a:ea typeface="Calibri" panose="020F0502020204030204" pitchFamily="34" charset="0"/>
                <a:cs typeface="B Mitra" panose="00000400000000000000" pitchFamily="2" charset="-78"/>
              </a:rPr>
              <a:t> در بین ایزوله ها دیده شد. هیچ یک از ایزوله ها دارای ژن دخیل در تهاجم (</a:t>
            </a:r>
            <a:r>
              <a:rPr lang="en-US" sz="2000" b="1" i="1" dirty="0" err="1">
                <a:effectLst/>
                <a:latin typeface="Calibri" panose="020F0502020204030204" pitchFamily="34" charset="0"/>
                <a:ea typeface="Calibri" panose="020F0502020204030204" pitchFamily="34" charset="0"/>
                <a:cs typeface="B Mitra" panose="00000400000000000000" pitchFamily="2" charset="-78"/>
              </a:rPr>
              <a:t>ibeA</a:t>
            </a:r>
            <a:r>
              <a:rPr lang="fa-IR" sz="2000" b="1" dirty="0">
                <a:effectLst/>
                <a:latin typeface="Calibri" panose="020F0502020204030204" pitchFamily="34" charset="0"/>
                <a:ea typeface="Calibri" panose="020F0502020204030204" pitchFamily="34" charset="0"/>
                <a:cs typeface="B Mitra" panose="00000400000000000000" pitchFamily="2" charset="-78"/>
              </a:rPr>
              <a:t>) نبودند و ژنهای دخیل در اتصال (غیر از </a:t>
            </a:r>
            <a:r>
              <a:rPr lang="en-US" sz="2000" b="1" i="1" dirty="0">
                <a:effectLst/>
                <a:latin typeface="Calibri" panose="020F0502020204030204" pitchFamily="34" charset="0"/>
                <a:ea typeface="Calibri" panose="020F0502020204030204" pitchFamily="34" charset="0"/>
                <a:cs typeface="B Mitra" panose="00000400000000000000" pitchFamily="2" charset="-78"/>
              </a:rPr>
              <a:t>papGI</a:t>
            </a:r>
            <a:r>
              <a:rPr lang="fa-IR" sz="2000" b="1" dirty="0">
                <a:effectLst/>
                <a:latin typeface="Calibri" panose="020F0502020204030204" pitchFamily="34" charset="0"/>
                <a:ea typeface="Calibri" panose="020F0502020204030204" pitchFamily="34" charset="0"/>
                <a:cs typeface="B Mitra" panose="00000400000000000000" pitchFamily="2" charset="-78"/>
              </a:rPr>
              <a:t>) در31 درصد از ایزوله ها مشاهده شد. </a:t>
            </a:r>
          </a:p>
        </p:txBody>
      </p:sp>
      <p:sp>
        <p:nvSpPr>
          <p:cNvPr id="4" name="Slide Number Placeholder 3">
            <a:extLst>
              <a:ext uri="{FF2B5EF4-FFF2-40B4-BE49-F238E27FC236}">
                <a16:creationId xmlns:a16="http://schemas.microsoft.com/office/drawing/2014/main" id="{74718C9E-6793-7BC6-EBFD-ABE3283B117B}"/>
              </a:ext>
            </a:extLst>
          </p:cNvPr>
          <p:cNvSpPr>
            <a:spLocks noGrp="1"/>
          </p:cNvSpPr>
          <p:nvPr>
            <p:ph type="sldNum" sz="quarter" idx="12"/>
          </p:nvPr>
        </p:nvSpPr>
        <p:spPr>
          <a:xfrm>
            <a:off x="11065079" y="135513"/>
            <a:ext cx="750789" cy="365125"/>
          </a:xfrm>
        </p:spPr>
        <p:txBody>
          <a:bodyPr/>
          <a:lstStyle/>
          <a:p>
            <a:fld id="{6C4D9AE5-3525-46A7-BBFA-8BD4BDF2C7E5}" type="slidenum">
              <a:rPr lang="fa-IR" sz="4000" b="1" smtClean="0">
                <a:solidFill>
                  <a:schemeClr val="bg1"/>
                </a:solidFill>
                <a:cs typeface="B Mitra" panose="00000400000000000000" pitchFamily="2" charset="-78"/>
              </a:rPr>
              <a:t>7</a:t>
            </a:fld>
            <a:endParaRPr lang="fa-IR" sz="40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4185363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3DA4F-855F-F821-F525-74BAABF3BEE9}"/>
              </a:ext>
            </a:extLst>
          </p:cNvPr>
          <p:cNvSpPr>
            <a:spLocks noGrp="1"/>
          </p:cNvSpPr>
          <p:nvPr>
            <p:ph type="title"/>
          </p:nvPr>
        </p:nvSpPr>
        <p:spPr>
          <a:xfrm>
            <a:off x="736057" y="244476"/>
            <a:ext cx="8596668" cy="560868"/>
          </a:xfrm>
        </p:spPr>
        <p:txBody>
          <a:bodyPr>
            <a:normAutofit fontScale="90000"/>
          </a:bodyPr>
          <a:lstStyle/>
          <a:p>
            <a:pPr algn="ctr" rtl="1"/>
            <a:r>
              <a:rPr lang="fa-IR" b="1" dirty="0">
                <a:solidFill>
                  <a:srgbClr val="FF0000"/>
                </a:solidFill>
                <a:cs typeface="B Mitra" panose="00000400000000000000" pitchFamily="2" charset="-78"/>
              </a:rPr>
              <a:t>پیشنهادات</a:t>
            </a:r>
            <a:endParaRPr lang="en-US" b="1" dirty="0">
              <a:solidFill>
                <a:srgbClr val="FF0000"/>
              </a:solidFill>
              <a:cs typeface="B Mitra" panose="00000400000000000000" pitchFamily="2" charset="-78"/>
            </a:endParaRPr>
          </a:p>
        </p:txBody>
      </p:sp>
      <p:sp>
        <p:nvSpPr>
          <p:cNvPr id="3" name="Content Placeholder 2">
            <a:extLst>
              <a:ext uri="{FF2B5EF4-FFF2-40B4-BE49-F238E27FC236}">
                <a16:creationId xmlns:a16="http://schemas.microsoft.com/office/drawing/2014/main" id="{F70A3E35-D100-EFE8-2E84-54B7971DB68E}"/>
              </a:ext>
            </a:extLst>
          </p:cNvPr>
          <p:cNvSpPr>
            <a:spLocks noGrp="1"/>
          </p:cNvSpPr>
          <p:nvPr>
            <p:ph idx="1"/>
          </p:nvPr>
        </p:nvSpPr>
        <p:spPr>
          <a:xfrm>
            <a:off x="234893" y="805344"/>
            <a:ext cx="9395668" cy="5679346"/>
          </a:xfrm>
        </p:spPr>
        <p:txBody>
          <a:bodyPr>
            <a:normAutofit/>
          </a:bodyPr>
          <a:lstStyle/>
          <a:p>
            <a:pPr marL="16510" algn="just" rtl="1">
              <a:lnSpc>
                <a:spcPct val="160000"/>
              </a:lnSpc>
              <a:spcAft>
                <a:spcPts val="145"/>
              </a:spcAft>
            </a:pPr>
            <a:r>
              <a:rPr lang="fa-IR" sz="2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این تحقیق دیدگاه جدیدی را بر روی اهمیت، توجه و شناسایی ایزوله های مدفوعی مقاوم در کودکان زیر 10 سال معطوف نموده است. جزئیات مولکولی این رویدادها برای توسعه و ارائه راهکارهای موفقیت آمیز در پیشگیری از عفونت های ادراری، اسهالی، درمان و عوارض مرتبط ضروری به نظر می رسد.</a:t>
            </a:r>
          </a:p>
        </p:txBody>
      </p:sp>
      <p:sp>
        <p:nvSpPr>
          <p:cNvPr id="4" name="Slide Number Placeholder 3">
            <a:extLst>
              <a:ext uri="{FF2B5EF4-FFF2-40B4-BE49-F238E27FC236}">
                <a16:creationId xmlns:a16="http://schemas.microsoft.com/office/drawing/2014/main" id="{6442D334-A116-F551-28AA-74720269CC43}"/>
              </a:ext>
            </a:extLst>
          </p:cNvPr>
          <p:cNvSpPr>
            <a:spLocks noGrp="1"/>
          </p:cNvSpPr>
          <p:nvPr>
            <p:ph type="sldNum" sz="quarter" idx="12"/>
          </p:nvPr>
        </p:nvSpPr>
        <p:spPr>
          <a:xfrm>
            <a:off x="10989578" y="244475"/>
            <a:ext cx="742399" cy="365125"/>
          </a:xfrm>
        </p:spPr>
        <p:txBody>
          <a:bodyPr/>
          <a:lstStyle/>
          <a:p>
            <a:fld id="{6C4D9AE5-3525-46A7-BBFA-8BD4BDF2C7E5}" type="slidenum">
              <a:rPr lang="fa-IR" sz="4000" b="1" smtClean="0">
                <a:solidFill>
                  <a:schemeClr val="bg1"/>
                </a:solidFill>
                <a:cs typeface="B Mitra" panose="00000400000000000000" pitchFamily="2" charset="-78"/>
              </a:rPr>
              <a:t>8</a:t>
            </a:fld>
            <a:endParaRPr lang="fa-IR" sz="4000" b="1" dirty="0">
              <a:solidFill>
                <a:schemeClr val="bg1"/>
              </a:solidFill>
              <a:cs typeface="B Mitra" panose="00000400000000000000" pitchFamily="2" charset="-78"/>
            </a:endParaRPr>
          </a:p>
        </p:txBody>
      </p:sp>
    </p:spTree>
    <p:extLst>
      <p:ext uri="{BB962C8B-B14F-4D97-AF65-F5344CB8AC3E}">
        <p14:creationId xmlns:p14="http://schemas.microsoft.com/office/powerpoint/2010/main" val="335285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cs typeface="B Mitra" panose="00000400000000000000" pitchFamily="2" charset="-78"/>
              </a:rPr>
              <a:t>خلاصه مقاله</a:t>
            </a:r>
            <a:endParaRPr lang="en-US" dirty="0"/>
          </a:p>
        </p:txBody>
      </p:sp>
      <p:sp>
        <p:nvSpPr>
          <p:cNvPr id="3" name="Content Placeholder 2"/>
          <p:cNvSpPr>
            <a:spLocks noGrp="1"/>
          </p:cNvSpPr>
          <p:nvPr>
            <p:ph idx="1"/>
          </p:nvPr>
        </p:nvSpPr>
        <p:spPr>
          <a:xfrm>
            <a:off x="677334" y="1250577"/>
            <a:ext cx="8596668" cy="5446058"/>
          </a:xfrm>
        </p:spPr>
        <p:txBody>
          <a:bodyPr>
            <a:normAutofit/>
          </a:bodyPr>
          <a:lstStyle/>
          <a:p>
            <a:pPr algn="r" rtl="1"/>
            <a:r>
              <a:rPr lang="fa-IR" b="1" dirty="0">
                <a:solidFill>
                  <a:srgbClr val="FF0000"/>
                </a:solidFill>
                <a:cs typeface="B Mitra" panose="00000400000000000000" pitchFamily="2" charset="-78"/>
              </a:rPr>
              <a:t>زمینه: </a:t>
            </a:r>
            <a:r>
              <a:rPr lang="fa-IR" b="1" dirty="0">
                <a:cs typeface="B Mitra" panose="00000400000000000000" pitchFamily="2" charset="-78"/>
              </a:rPr>
              <a:t>اشریشاکلی های </a:t>
            </a:r>
            <a:r>
              <a:rPr lang="en-US" b="1" dirty="0">
                <a:cs typeface="B Mitra" panose="00000400000000000000" pitchFamily="2" charset="-78"/>
              </a:rPr>
              <a:t>B2</a:t>
            </a:r>
            <a:r>
              <a:rPr lang="fa-IR" b="1" dirty="0">
                <a:cs typeface="B Mitra" panose="00000400000000000000" pitchFamily="2" charset="-78"/>
              </a:rPr>
              <a:t> به عنوان مهمترین فیلوگروپ گونه اشریشیاکلی محسوب می شود. این باکتری ها نسبت به بقیه فیلوگروپ ها دارای بیشترین مقاومت نسبت به سفالوسپورین های وسیع الطیف هستند. همچنین از توانایی عفونت های داخل و خارج روده ای برخوردار می باشند.</a:t>
            </a:r>
          </a:p>
          <a:p>
            <a:pPr algn="r" rtl="1"/>
            <a:endParaRPr lang="fa-IR" b="1" dirty="0">
              <a:cs typeface="B Mitra" panose="00000400000000000000" pitchFamily="2" charset="-78"/>
            </a:endParaRPr>
          </a:p>
          <a:p>
            <a:pPr algn="r" rtl="1"/>
            <a:r>
              <a:rPr lang="fa-IR" b="1" dirty="0">
                <a:solidFill>
                  <a:srgbClr val="FF0000"/>
                </a:solidFill>
                <a:cs typeface="B Mitra" panose="00000400000000000000" pitchFamily="2" charset="-78"/>
              </a:rPr>
              <a:t>هدف: </a:t>
            </a:r>
            <a:r>
              <a:rPr lang="fa-IR" b="1" dirty="0">
                <a:cs typeface="B Mitra" panose="00000400000000000000" pitchFamily="2" charset="-78"/>
              </a:rPr>
              <a:t>این مطالعه به منظور شناسایی میزان شیوع و همچنین فاکتورهای بیماری زای موجود در باکتری های </a:t>
            </a:r>
            <a:r>
              <a:rPr lang="en-US" b="1" dirty="0">
                <a:cs typeface="B Mitra" panose="00000400000000000000" pitchFamily="2" charset="-78"/>
              </a:rPr>
              <a:t>B2</a:t>
            </a:r>
            <a:r>
              <a:rPr lang="fa-IR" b="1" dirty="0">
                <a:cs typeface="B Mitra" panose="00000400000000000000" pitchFamily="2" charset="-78"/>
              </a:rPr>
              <a:t> در مدفوع کودکان زیر ده سال سالم انجام شد.</a:t>
            </a:r>
          </a:p>
          <a:p>
            <a:pPr algn="r" rtl="1"/>
            <a:endParaRPr lang="fa-IR" b="1" dirty="0">
              <a:cs typeface="B Mitra" panose="00000400000000000000" pitchFamily="2" charset="-78"/>
            </a:endParaRPr>
          </a:p>
          <a:p>
            <a:pPr algn="r" rtl="1"/>
            <a:r>
              <a:rPr lang="fa-IR" b="1" dirty="0">
                <a:solidFill>
                  <a:srgbClr val="FF0000"/>
                </a:solidFill>
                <a:cs typeface="B Mitra" panose="00000400000000000000" pitchFamily="2" charset="-78"/>
              </a:rPr>
              <a:t>روش کار: </a:t>
            </a:r>
            <a:r>
              <a:rPr lang="fa-IR" b="1" dirty="0">
                <a:cs typeface="B Mitra" panose="00000400000000000000" pitchFamily="2" charset="-78"/>
              </a:rPr>
              <a:t>در این مطالعه تعداد 100 ایزوله اشریشیاکلی از مدفوع کودکان سالم زیر ده سال جدا شد. با روش </a:t>
            </a:r>
            <a:r>
              <a:rPr lang="en-US" b="1" dirty="0">
                <a:cs typeface="B Mitra" panose="00000400000000000000" pitchFamily="2" charset="-78"/>
              </a:rPr>
              <a:t>PCR</a:t>
            </a:r>
            <a:r>
              <a:rPr lang="fa-IR" b="1" dirty="0">
                <a:cs typeface="B Mitra" panose="00000400000000000000" pitchFamily="2" charset="-78"/>
              </a:rPr>
              <a:t> ژن های مربوط به شناسایی فیلوگروپ </a:t>
            </a:r>
            <a:r>
              <a:rPr lang="en-US" b="1" dirty="0">
                <a:cs typeface="B Mitra" panose="00000400000000000000" pitchFamily="2" charset="-78"/>
              </a:rPr>
              <a:t>B2</a:t>
            </a:r>
            <a:r>
              <a:rPr lang="fa-IR" b="1" dirty="0">
                <a:cs typeface="B Mitra" panose="00000400000000000000" pitchFamily="2" charset="-78"/>
              </a:rPr>
              <a:t> و هچنین انواع ژن های بیماری زای این فیلوگروپ مورد شناسایی و ارزیابی قرار گرفتند.</a:t>
            </a:r>
          </a:p>
          <a:p>
            <a:pPr algn="r" rtl="1"/>
            <a:r>
              <a:rPr lang="fa-IR" b="1" dirty="0">
                <a:solidFill>
                  <a:srgbClr val="FF0000"/>
                </a:solidFill>
                <a:cs typeface="B Mitra" panose="00000400000000000000" pitchFamily="2" charset="-78"/>
              </a:rPr>
              <a:t>نتایج: </a:t>
            </a:r>
            <a:r>
              <a:rPr lang="fa-IR" b="1" dirty="0">
                <a:cs typeface="B Mitra" panose="00000400000000000000" pitchFamily="2" charset="-78"/>
              </a:rPr>
              <a:t>27% از ایزوله ها مربوط به فیلوگروپ </a:t>
            </a:r>
            <a:r>
              <a:rPr lang="en-US" b="1" dirty="0">
                <a:cs typeface="B Mitra" panose="00000400000000000000" pitchFamily="2" charset="-78"/>
              </a:rPr>
              <a:t>B2</a:t>
            </a:r>
            <a:r>
              <a:rPr lang="fa-IR" b="1" dirty="0">
                <a:cs typeface="B Mitra" panose="00000400000000000000" pitchFamily="2" charset="-78"/>
              </a:rPr>
              <a:t> بودند.</a:t>
            </a:r>
          </a:p>
          <a:p>
            <a:pPr algn="r" rtl="1"/>
            <a:endParaRPr lang="fa-IR" b="1" dirty="0">
              <a:cs typeface="B Mitra" panose="00000400000000000000" pitchFamily="2" charset="-78"/>
            </a:endParaRPr>
          </a:p>
          <a:p>
            <a:pPr algn="r" rtl="1"/>
            <a:r>
              <a:rPr lang="fa-IR" b="1" dirty="0">
                <a:solidFill>
                  <a:srgbClr val="FF0000"/>
                </a:solidFill>
                <a:cs typeface="B Mitra" panose="00000400000000000000" pitchFamily="2" charset="-78"/>
              </a:rPr>
              <a:t>نتیجه گیری: </a:t>
            </a:r>
            <a:r>
              <a:rPr lang="fa-IR" b="1" dirty="0">
                <a:cs typeface="B Mitra" panose="00000400000000000000" pitchFamily="2" charset="-78"/>
              </a:rPr>
              <a:t>این تحقیق دیدگاه جدیدی را بر روی اهمیت، توجه و شناسایی ایزوله های </a:t>
            </a:r>
            <a:r>
              <a:rPr lang="en-US" b="1" dirty="0">
                <a:cs typeface="B Mitra" panose="00000400000000000000" pitchFamily="2" charset="-78"/>
              </a:rPr>
              <a:t>B2</a:t>
            </a:r>
            <a:r>
              <a:rPr lang="fa-IR" b="1" dirty="0">
                <a:cs typeface="B Mitra" panose="00000400000000000000" pitchFamily="2" charset="-78"/>
              </a:rPr>
              <a:t> مدفوعی مقاوم در کودکان زیر 10 سال معطوف نموده است. جزئیات مولکولی این رویدادها برای توسعه و ارائه راهکارهای موفقیت آمیز در پیشگیری از عفونت های ادراری، اسهالی، درمان و عوارض مرتبط ضروری به نظر می رسد.</a:t>
            </a:r>
          </a:p>
          <a:p>
            <a:pPr algn="r" rtl="1"/>
            <a:endParaRPr lang="fa-IR" b="1" dirty="0">
              <a:cs typeface="B Mitra" panose="00000400000000000000" pitchFamily="2" charset="-78"/>
            </a:endParaRPr>
          </a:p>
        </p:txBody>
      </p:sp>
      <p:sp>
        <p:nvSpPr>
          <p:cNvPr id="6" name="Slide Number Placeholder 4">
            <a:extLst>
              <a:ext uri="{FF2B5EF4-FFF2-40B4-BE49-F238E27FC236}">
                <a16:creationId xmlns:a16="http://schemas.microsoft.com/office/drawing/2014/main" id="{26678A83-EB8E-A598-7DF7-C5E1279BA3F6}"/>
              </a:ext>
            </a:extLst>
          </p:cNvPr>
          <p:cNvSpPr txBox="1">
            <a:spLocks/>
          </p:cNvSpPr>
          <p:nvPr/>
        </p:nvSpPr>
        <p:spPr>
          <a:xfrm>
            <a:off x="11172996" y="151111"/>
            <a:ext cx="683339" cy="365125"/>
          </a:xfrm>
          <a:prstGeom prst="rect">
            <a:avLst/>
          </a:prstGeom>
        </p:spPr>
        <p:txBody>
          <a:bodyPr vert="horz" lIns="91440" tIns="45720" rIns="91440" bIns="45720" rtlCol="0" anchor="ctr"/>
          <a:lstStyle>
            <a:defPPr>
              <a:defRPr lang="fa-IR"/>
            </a:defPPr>
            <a:lvl1pPr marL="0" algn="r" defTabSz="914400" rtl="0" eaLnBrk="1" latinLnBrk="0" hangingPunct="1">
              <a:defRPr sz="90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3600" b="1" dirty="0">
                <a:solidFill>
                  <a:schemeClr val="bg1"/>
                </a:solidFill>
                <a:cs typeface="B Mitra" panose="00000400000000000000" pitchFamily="2" charset="-78"/>
              </a:rPr>
              <a:t>9</a:t>
            </a:r>
          </a:p>
        </p:txBody>
      </p:sp>
    </p:spTree>
    <p:extLst>
      <p:ext uri="{BB962C8B-B14F-4D97-AF65-F5344CB8AC3E}">
        <p14:creationId xmlns:p14="http://schemas.microsoft.com/office/powerpoint/2010/main" val="20617680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14914</TotalTime>
  <Words>841</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 Mitra</vt:lpstr>
      <vt:lpstr>Calibri</vt:lpstr>
      <vt:lpstr>Trebuchet MS</vt:lpstr>
      <vt:lpstr>Wingdings 3</vt:lpstr>
      <vt:lpstr>Facet</vt:lpstr>
      <vt:lpstr> </vt:lpstr>
      <vt:lpstr>نویسندگان</vt:lpstr>
      <vt:lpstr>ویژگیهای عمومی اشریشیاکلی </vt:lpstr>
      <vt:lpstr>اشریشیاکلی در کودکان</vt:lpstr>
      <vt:lpstr>اهمیت فیلوگروههای B2</vt:lpstr>
      <vt:lpstr>هدف از این طرح</vt:lpstr>
      <vt:lpstr>نتیجه گیری کلی</vt:lpstr>
      <vt:lpstr>پیشنهادات</vt:lpstr>
      <vt:lpstr>خلاصه مقاله</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parsian</dc:creator>
  <cp:lastModifiedBy>Parsian Rayan</cp:lastModifiedBy>
  <cp:revision>882</cp:revision>
  <dcterms:created xsi:type="dcterms:W3CDTF">2019-12-10T08:18:49Z</dcterms:created>
  <dcterms:modified xsi:type="dcterms:W3CDTF">2024-08-16T08:18:26Z</dcterms:modified>
</cp:coreProperties>
</file>