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0"/>
  </p:notesMasterIdLst>
  <p:sldIdLst>
    <p:sldId id="256" r:id="rId2"/>
    <p:sldId id="257" r:id="rId3"/>
    <p:sldId id="258" r:id="rId4"/>
    <p:sldId id="273" r:id="rId5"/>
    <p:sldId id="259" r:id="rId6"/>
    <p:sldId id="260" r:id="rId7"/>
    <p:sldId id="261" r:id="rId8"/>
    <p:sldId id="272" r:id="rId9"/>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9F4A0934-8426-4E28-B4A8-385AA303DD36}" type="datetimeFigureOut">
              <a:rPr lang="fa-IR" smtClean="0"/>
              <a:t>11/02/1446</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BEE874E-D6C3-4BA0-815D-0DEC899E2701}" type="slidenum">
              <a:rPr lang="fa-IR" smtClean="0"/>
              <a:t>‹#›</a:t>
            </a:fld>
            <a:endParaRPr lang="fa-IR"/>
          </a:p>
        </p:txBody>
      </p:sp>
    </p:spTree>
    <p:extLst>
      <p:ext uri="{BB962C8B-B14F-4D97-AF65-F5344CB8AC3E}">
        <p14:creationId xmlns:p14="http://schemas.microsoft.com/office/powerpoint/2010/main" val="2435152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EE874E-D6C3-4BA0-815D-0DEC899E2701}" type="slidenum">
              <a:rPr lang="fa-IR" smtClean="0"/>
              <a:t>1</a:t>
            </a:fld>
            <a:endParaRPr lang="fa-IR"/>
          </a:p>
        </p:txBody>
      </p:sp>
    </p:spTree>
    <p:extLst>
      <p:ext uri="{BB962C8B-B14F-4D97-AF65-F5344CB8AC3E}">
        <p14:creationId xmlns:p14="http://schemas.microsoft.com/office/powerpoint/2010/main" val="364149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EBEE874E-D6C3-4BA0-815D-0DEC899E2701}" type="slidenum">
              <a:rPr lang="fa-IR" smtClean="0"/>
              <a:t>3</a:t>
            </a:fld>
            <a:endParaRPr lang="fa-IR"/>
          </a:p>
        </p:txBody>
      </p:sp>
    </p:spTree>
    <p:extLst>
      <p:ext uri="{BB962C8B-B14F-4D97-AF65-F5344CB8AC3E}">
        <p14:creationId xmlns:p14="http://schemas.microsoft.com/office/powerpoint/2010/main" val="2724470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BA7A19-BDA5-4CDE-B901-3319168EE6CC}"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386735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2D2F6-B523-4194-A106-B1C33A4A4DD3}"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531178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84A496-5663-4B1E-9EFE-F93113AB3B01}"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11DAF6-E834-4471-A43C-BC0D8E84C1ED}"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41820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96ABC37-C958-459B-8E9D-427DB9DD6546}"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3147649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C277B94-F261-40F2-8375-A089053B2CD1}"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11DAF6-E834-4471-A43C-BC0D8E84C1ED}"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9187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CF54924-B31C-4E3B-9511-69B6630299FB}"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2470720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5B772-899C-47A0-8EE1-8E4062015A49}"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2437157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E75F7E-5A18-40DA-B57E-A04EF2F55F5C}"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3714110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B53E1D-7ACD-4EDC-A3C4-44C38784E851}"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3690085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013599-12D4-46C0-82C8-1A09CECD0A5D}" type="datetime8">
              <a:rPr lang="fa-IR" smtClean="0"/>
              <a:t>16 اوت 24</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49191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CB0A8D-DAB7-4740-B6D3-96C7D9E71032}"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4064068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21E098-DFA9-4D36-8C27-239F82B9F767}" type="datetime8">
              <a:rPr lang="fa-IR" smtClean="0"/>
              <a:t>16 اوت 24</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152886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8826D0-2CBB-482D-8F4F-B576F60EEB93}" type="datetime8">
              <a:rPr lang="fa-IR" smtClean="0"/>
              <a:t>16 اوت 24</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199786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CA431A-9B30-4CF4-A001-F8A5F18CB4C1}" type="datetime8">
              <a:rPr lang="fa-IR" smtClean="0"/>
              <a:t>16 اوت 24</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290249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24FD66-BA42-436B-9F43-D58A43346815}"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124278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441CE3-D733-4D24-8CF9-1D8F28363CF5}" type="datetime8">
              <a:rPr lang="fa-IR" smtClean="0"/>
              <a:t>16 اوت 24</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11DAF6-E834-4471-A43C-BC0D8E84C1ED}" type="slidenum">
              <a:rPr lang="fa-IR" smtClean="0"/>
              <a:t>‹#›</a:t>
            </a:fld>
            <a:endParaRPr lang="fa-IR"/>
          </a:p>
        </p:txBody>
      </p:sp>
    </p:spTree>
    <p:extLst>
      <p:ext uri="{BB962C8B-B14F-4D97-AF65-F5344CB8AC3E}">
        <p14:creationId xmlns:p14="http://schemas.microsoft.com/office/powerpoint/2010/main" val="117793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C6B5B1D-ECC7-4074-A056-59A8A3BDBEF5}" type="datetime8">
              <a:rPr lang="fa-IR" smtClean="0"/>
              <a:t>16 اوت 24</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511DAF6-E834-4471-A43C-BC0D8E84C1ED}" type="slidenum">
              <a:rPr lang="fa-IR" smtClean="0"/>
              <a:t>‹#›</a:t>
            </a:fld>
            <a:endParaRPr lang="fa-IR"/>
          </a:p>
        </p:txBody>
      </p:sp>
    </p:spTree>
    <p:extLst>
      <p:ext uri="{BB962C8B-B14F-4D97-AF65-F5344CB8AC3E}">
        <p14:creationId xmlns:p14="http://schemas.microsoft.com/office/powerpoint/2010/main" val="1017250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511DAF6-E834-4471-A43C-BC0D8E84C1ED}" type="slidenum">
              <a:rPr lang="fa-IR" smtClean="0"/>
              <a:t>1</a:t>
            </a:fld>
            <a:endParaRPr lang="fa-I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5959" y="660530"/>
            <a:ext cx="8649478" cy="3053054"/>
          </a:xfrm>
          <a:prstGeom prst="rect">
            <a:avLst/>
          </a:prstGeom>
        </p:spPr>
      </p:pic>
    </p:spTree>
    <p:extLst>
      <p:ext uri="{BB962C8B-B14F-4D97-AF65-F5344CB8AC3E}">
        <p14:creationId xmlns:p14="http://schemas.microsoft.com/office/powerpoint/2010/main" val="194263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solidFill>
                  <a:schemeClr val="accent1"/>
                </a:solidFill>
              </a:rPr>
              <a:t>عنوان</a:t>
            </a:r>
          </a:p>
        </p:txBody>
      </p:sp>
      <p:sp>
        <p:nvSpPr>
          <p:cNvPr id="4" name="Slide Number Placeholder 3"/>
          <p:cNvSpPr>
            <a:spLocks noGrp="1"/>
          </p:cNvSpPr>
          <p:nvPr>
            <p:ph type="sldNum" sz="quarter" idx="12"/>
          </p:nvPr>
        </p:nvSpPr>
        <p:spPr/>
        <p:txBody>
          <a:bodyPr/>
          <a:lstStyle/>
          <a:p>
            <a:fld id="{E511DAF6-E834-4471-A43C-BC0D8E84C1ED}" type="slidenum">
              <a:rPr lang="fa-IR" smtClean="0"/>
              <a:t>2</a:t>
            </a:fld>
            <a:endParaRPr lang="fa-IR"/>
          </a:p>
        </p:txBody>
      </p:sp>
      <p:sp>
        <p:nvSpPr>
          <p:cNvPr id="5" name="Content Placeholder 4"/>
          <p:cNvSpPr>
            <a:spLocks noGrp="1"/>
          </p:cNvSpPr>
          <p:nvPr>
            <p:ph idx="1"/>
          </p:nvPr>
        </p:nvSpPr>
        <p:spPr>
          <a:xfrm>
            <a:off x="2589212" y="2133600"/>
            <a:ext cx="8915400" cy="2438400"/>
          </a:xfrm>
        </p:spPr>
        <p:txBody>
          <a:bodyPr/>
          <a:lstStyle/>
          <a:p>
            <a:pPr algn="ctr"/>
            <a:r>
              <a:rPr lang="fa-IR" b="1" dirty="0"/>
              <a:t>بررسی رابطه بین منبع کنترل تحصیلی و رضایت دانشجویان از آموزش مجازی در دوره پاندمی کرونا </a:t>
            </a:r>
            <a:endParaRPr lang="en-US" dirty="0"/>
          </a:p>
          <a:p>
            <a:r>
              <a:rPr lang="fa-IR" dirty="0"/>
              <a:t>نسیبه سالاری</a:t>
            </a:r>
            <a:r>
              <a:rPr lang="fa-IR" baseline="30000" dirty="0"/>
              <a:t> </a:t>
            </a:r>
            <a:r>
              <a:rPr lang="fa-IR" dirty="0"/>
              <a:t>، ⁕</a:t>
            </a:r>
            <a:r>
              <a:rPr lang="en-US" dirty="0"/>
              <a:t> </a:t>
            </a:r>
            <a:r>
              <a:rPr lang="fa-IR" dirty="0"/>
              <a:t>، ندا دستیار</a:t>
            </a:r>
            <a:r>
              <a:rPr lang="fa-IR" baseline="30000" dirty="0"/>
              <a:t>1</a:t>
            </a:r>
            <a:r>
              <a:rPr lang="fa-IR" dirty="0"/>
              <a:t>، سودابه احمدی</a:t>
            </a:r>
            <a:r>
              <a:rPr lang="fa-IR" baseline="30000" dirty="0"/>
              <a:t>1  </a:t>
            </a:r>
            <a:r>
              <a:rPr lang="fa-IR" dirty="0"/>
              <a:t>، نجمه السادات موسوی ، فوزیه رفعتی، ، فهیمه احمدی دره سیما، فاطمه احمدی دره سیما</a:t>
            </a:r>
          </a:p>
          <a:p>
            <a:endParaRPr lang="fa-IR" dirty="0"/>
          </a:p>
          <a:p>
            <a:r>
              <a:rPr lang="fa-IR" dirty="0"/>
              <a:t>مجری و ارائه دهنده: نسیبه سالاری</a:t>
            </a:r>
            <a:endParaRPr lang="en-US" dirty="0"/>
          </a:p>
        </p:txBody>
      </p:sp>
    </p:spTree>
    <p:extLst>
      <p:ext uri="{BB962C8B-B14F-4D97-AF65-F5344CB8AC3E}">
        <p14:creationId xmlns:p14="http://schemas.microsoft.com/office/powerpoint/2010/main" val="190122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2547" y="336884"/>
            <a:ext cx="10066421" cy="5574338"/>
          </a:xfrm>
        </p:spPr>
        <p:txBody>
          <a:bodyPr>
            <a:normAutofit fontScale="92500" lnSpcReduction="20000"/>
          </a:bodyPr>
          <a:lstStyle/>
          <a:p>
            <a:r>
              <a:rPr lang="ar-SA" b="1" dirty="0"/>
              <a:t>چکیده:	</a:t>
            </a:r>
            <a:endParaRPr lang="en-US" dirty="0"/>
          </a:p>
          <a:p>
            <a:pPr algn="just"/>
            <a:r>
              <a:rPr lang="ar-SA" b="1" dirty="0"/>
              <a:t>سابقه و اهداف:</a:t>
            </a:r>
            <a:r>
              <a:rPr lang="ar-SA" dirty="0"/>
              <a:t> </a:t>
            </a:r>
            <a:r>
              <a:rPr lang="fa-IR" dirty="0"/>
              <a:t>با توجه به اهمیت  منبع کنترل و رضایت دانشجویان از آموزش ، مطالعه فوق با هدف بررسی رابطه بین منبع کنترل تحصیلی و رضایت دانشجویان از آموزش مجازی در دوره پاندمی بیماری کووید – 19 انجام شده است.  </a:t>
            </a:r>
            <a:endParaRPr lang="en-US" dirty="0"/>
          </a:p>
          <a:p>
            <a:pPr algn="just"/>
            <a:r>
              <a:rPr lang="ar-SA" b="1" dirty="0"/>
              <a:t>مواد و روشها: </a:t>
            </a:r>
            <a:r>
              <a:rPr lang="fa-IR" dirty="0">
                <a:solidFill>
                  <a:srgbClr val="FF0000"/>
                </a:solidFill>
              </a:rPr>
              <a:t>این مطالعه یک مطالعه مقطعی از نوع توصیفی-تحلیلی می­باشد</a:t>
            </a:r>
            <a:r>
              <a:rPr lang="fa-IR" dirty="0"/>
              <a:t>. جامعه­ی پژوهش شامل کلیه دانشجویان دانشگاه علوم پزشکی جیرفت بود</a:t>
            </a:r>
            <a:r>
              <a:rPr lang="ar-SA" dirty="0"/>
              <a:t>. </a:t>
            </a:r>
            <a:r>
              <a:rPr lang="ar-SA" dirty="0">
                <a:solidFill>
                  <a:srgbClr val="FF0000"/>
                </a:solidFill>
              </a:rPr>
              <a:t>ابزار گردآوری داده­ها پرسشنامه­ای مشتمل بر سه بخش بود: 1) اطلاعات دموگرافیک(سن، جنسیت، معدل، رشته و ترم تحصیلی). 2) پرسشنامه منبع کنترل تحصیلی(</a:t>
            </a:r>
            <a:r>
              <a:rPr lang="x-none" dirty="0">
                <a:solidFill>
                  <a:srgbClr val="FF0000"/>
                </a:solidFill>
              </a:rPr>
              <a:t>Ashton Trice</a:t>
            </a:r>
            <a:r>
              <a:rPr lang="ar-SA" dirty="0">
                <a:solidFill>
                  <a:srgbClr val="FF0000"/>
                </a:solidFill>
              </a:rPr>
              <a:t>)</a:t>
            </a:r>
            <a:r>
              <a:rPr lang="en-US" dirty="0">
                <a:solidFill>
                  <a:srgbClr val="FF0000"/>
                </a:solidFill>
              </a:rPr>
              <a:t>. </a:t>
            </a:r>
            <a:r>
              <a:rPr lang="ar-SA" dirty="0">
                <a:solidFill>
                  <a:srgbClr val="FF0000"/>
                </a:solidFill>
              </a:rPr>
              <a:t>3) پرسشنامه رضایتمندی دانشجویان از آموزش مجازی</a:t>
            </a:r>
            <a:r>
              <a:rPr lang="fa-IR" dirty="0">
                <a:solidFill>
                  <a:srgbClr val="FF0000"/>
                </a:solidFill>
              </a:rPr>
              <a:t>. همچنین داده ها با استفاده از نرم افزار</a:t>
            </a:r>
            <a:r>
              <a:rPr lang="en-US" dirty="0">
                <a:solidFill>
                  <a:srgbClr val="FF0000"/>
                </a:solidFill>
              </a:rPr>
              <a:t>SPSS</a:t>
            </a:r>
            <a:r>
              <a:rPr lang="fa-IR" dirty="0">
                <a:solidFill>
                  <a:srgbClr val="FF0000"/>
                </a:solidFill>
              </a:rPr>
              <a:t> نسخه ۲۰ تجزیه و تحلیل شدند. </a:t>
            </a:r>
            <a:r>
              <a:rPr lang="ar-SA" dirty="0">
                <a:solidFill>
                  <a:srgbClr val="FF0000"/>
                </a:solidFill>
              </a:rPr>
              <a:t>سطح معناداري در اين مطالعه۰۵/۰ </a:t>
            </a:r>
            <a:r>
              <a:rPr lang="en-US" dirty="0">
                <a:solidFill>
                  <a:srgbClr val="FF0000"/>
                </a:solidFill>
              </a:rPr>
              <a:t>p&lt;  </a:t>
            </a:r>
            <a:r>
              <a:rPr lang="fa-IR" dirty="0">
                <a:solidFill>
                  <a:srgbClr val="FF0000"/>
                </a:solidFill>
              </a:rPr>
              <a:t>در </a:t>
            </a:r>
            <a:r>
              <a:rPr lang="ar-SA" dirty="0">
                <a:solidFill>
                  <a:srgbClr val="FF0000"/>
                </a:solidFill>
              </a:rPr>
              <a:t>نظر گرفته شد</a:t>
            </a:r>
            <a:r>
              <a:rPr lang="fa-IR" dirty="0">
                <a:solidFill>
                  <a:srgbClr val="FF0000"/>
                </a:solidFill>
              </a:rPr>
              <a:t>.</a:t>
            </a:r>
            <a:endParaRPr lang="en-US" dirty="0">
              <a:solidFill>
                <a:srgbClr val="FF0000"/>
              </a:solidFill>
            </a:endParaRPr>
          </a:p>
          <a:p>
            <a:pPr algn="just"/>
            <a:r>
              <a:rPr lang="fa-IR" b="1" dirty="0"/>
              <a:t>نتایج: </a:t>
            </a:r>
            <a:r>
              <a:rPr lang="fa-IR" dirty="0"/>
              <a:t>از افراد مورد مطالعه </a:t>
            </a:r>
            <a:r>
              <a:rPr lang="ar-SA" dirty="0"/>
              <a:t>3/64 درصد </a:t>
            </a:r>
            <a:r>
              <a:rPr lang="fa-IR" dirty="0"/>
              <a:t>دختر </a:t>
            </a:r>
            <a:r>
              <a:rPr lang="ar-SA" dirty="0"/>
              <a:t>و </a:t>
            </a:r>
            <a:r>
              <a:rPr lang="fa-IR" dirty="0"/>
              <a:t>7/ 35</a:t>
            </a:r>
            <a:r>
              <a:rPr lang="ar-SA" dirty="0"/>
              <a:t> درصد پسر بودند. میانگین سنی دانشجویان شرکت کننده در مطالعه 52/1±67/21 بوده است. میانگین تعداد جلسات مجازی  45/82±6/67 بوده است</a:t>
            </a:r>
            <a:r>
              <a:rPr lang="fa-IR" dirty="0"/>
              <a:t>. </a:t>
            </a:r>
            <a:r>
              <a:rPr lang="fa-IR" dirty="0">
                <a:solidFill>
                  <a:srgbClr val="FF0000"/>
                </a:solidFill>
              </a:rPr>
              <a:t>5/42 درصد از دانشجویان دارای منبع کنترل درونی و 5/57 درصد دارای منبع کنترل بیرونی بودند</a:t>
            </a:r>
            <a:r>
              <a:rPr lang="ar-SA" dirty="0">
                <a:solidFill>
                  <a:srgbClr val="FF0000"/>
                </a:solidFill>
              </a:rPr>
              <a:t>. </a:t>
            </a:r>
            <a:r>
              <a:rPr lang="ar-SA" dirty="0"/>
              <a:t>منبع کنترل تحصیلی  با سن  (29/0=</a:t>
            </a:r>
            <a:r>
              <a:rPr lang="en-US" dirty="0"/>
              <a:t>p</a:t>
            </a:r>
            <a:r>
              <a:rPr lang="fa-IR" dirty="0"/>
              <a:t>) و جنسیت (55/0=</a:t>
            </a:r>
            <a:r>
              <a:rPr lang="en-US" dirty="0"/>
              <a:t>p</a:t>
            </a:r>
            <a:r>
              <a:rPr lang="fa-IR" dirty="0"/>
              <a:t>) ارتباط معنی داری نداشته است. رضایت دانشجویان نیز با سن (88/0=</a:t>
            </a:r>
            <a:r>
              <a:rPr lang="en-US" dirty="0"/>
              <a:t>p</a:t>
            </a:r>
            <a:r>
              <a:rPr lang="fa-IR" dirty="0"/>
              <a:t>) و جنسیت (81/0=</a:t>
            </a:r>
            <a:r>
              <a:rPr lang="en-US" dirty="0"/>
              <a:t>p</a:t>
            </a:r>
            <a:r>
              <a:rPr lang="fa-IR" dirty="0"/>
              <a:t>) رابطه معنی داری نداشته است. </a:t>
            </a:r>
            <a:r>
              <a:rPr lang="ar-SA" dirty="0">
                <a:solidFill>
                  <a:srgbClr val="FF0000"/>
                </a:solidFill>
              </a:rPr>
              <a:t>منبع کنترل تحصیلی ارتباط مستقیم و معنی داری با رضایت دانشجویان داشته است (01/0=</a:t>
            </a:r>
            <a:r>
              <a:rPr lang="en-US" dirty="0">
                <a:solidFill>
                  <a:srgbClr val="FF0000"/>
                </a:solidFill>
              </a:rPr>
              <a:t>p</a:t>
            </a:r>
            <a:r>
              <a:rPr lang="fa-IR" dirty="0">
                <a:solidFill>
                  <a:srgbClr val="FF0000"/>
                </a:solidFill>
              </a:rPr>
              <a:t>). همچنین ارتباط مستقیم و معنی داری بین ابعاد رضایت از جمله تغییر زمان (006/0=</a:t>
            </a:r>
            <a:r>
              <a:rPr lang="en-US" dirty="0">
                <a:solidFill>
                  <a:srgbClr val="FF0000"/>
                </a:solidFill>
              </a:rPr>
              <a:t>p</a:t>
            </a:r>
            <a:r>
              <a:rPr lang="fa-IR" dirty="0">
                <a:solidFill>
                  <a:srgbClr val="FF0000"/>
                </a:solidFill>
              </a:rPr>
              <a:t>)، توجه و تمرکز (001/0=</a:t>
            </a:r>
            <a:r>
              <a:rPr lang="en-US" dirty="0">
                <a:solidFill>
                  <a:srgbClr val="FF0000"/>
                </a:solidFill>
              </a:rPr>
              <a:t>p</a:t>
            </a:r>
            <a:r>
              <a:rPr lang="fa-IR" dirty="0">
                <a:solidFill>
                  <a:srgbClr val="FF0000"/>
                </a:solidFill>
              </a:rPr>
              <a:t>)، سودمندی و درک (002/0=</a:t>
            </a:r>
            <a:r>
              <a:rPr lang="en-US" dirty="0">
                <a:solidFill>
                  <a:srgbClr val="FF0000"/>
                </a:solidFill>
              </a:rPr>
              <a:t>p</a:t>
            </a:r>
            <a:r>
              <a:rPr lang="fa-IR" dirty="0">
                <a:solidFill>
                  <a:srgbClr val="FF0000"/>
                </a:solidFill>
              </a:rPr>
              <a:t>) و تایید (02/0=</a:t>
            </a:r>
            <a:r>
              <a:rPr lang="en-US" dirty="0">
                <a:solidFill>
                  <a:srgbClr val="FF0000"/>
                </a:solidFill>
              </a:rPr>
              <a:t>p</a:t>
            </a:r>
            <a:r>
              <a:rPr lang="fa-IR" dirty="0">
                <a:solidFill>
                  <a:srgbClr val="FF0000"/>
                </a:solidFill>
              </a:rPr>
              <a:t>) وجود داشته است.</a:t>
            </a:r>
            <a:endParaRPr lang="en-US" dirty="0">
              <a:solidFill>
                <a:srgbClr val="FF0000"/>
              </a:solidFill>
            </a:endParaRPr>
          </a:p>
          <a:p>
            <a:pPr algn="just"/>
            <a:r>
              <a:rPr lang="fa-IR" b="1" dirty="0"/>
              <a:t>نتیجه گیری: </a:t>
            </a:r>
            <a:r>
              <a:rPr lang="fa-IR" dirty="0"/>
              <a:t>یافته‌های این پژوهش، نشان داد که  بیشتر دانشجویان مورد مطالعه دارای منبع کنترل تحصیلی  بیرونی هستند. بین منبع کنترل تحصیلی و رضایت دانشجویان از آموزش مجازی ارتباط مستقیم وجود دارد،  که اهمیت تاثیر منبع کنترل به عنوان عامل موثر بر رضایت دانشجویان از آموزش مجازی را می رساند.</a:t>
            </a:r>
            <a:endParaRPr lang="en-US" dirty="0"/>
          </a:p>
          <a:p>
            <a:pPr marL="0" indent="0">
              <a:buNone/>
            </a:pPr>
            <a:endParaRPr lang="fa-IR" dirty="0"/>
          </a:p>
        </p:txBody>
      </p:sp>
      <p:sp>
        <p:nvSpPr>
          <p:cNvPr id="4" name="Slide Number Placeholder 3"/>
          <p:cNvSpPr>
            <a:spLocks noGrp="1"/>
          </p:cNvSpPr>
          <p:nvPr>
            <p:ph type="sldNum" sz="quarter" idx="12"/>
          </p:nvPr>
        </p:nvSpPr>
        <p:spPr/>
        <p:txBody>
          <a:bodyPr/>
          <a:lstStyle/>
          <a:p>
            <a:fld id="{E511DAF6-E834-4471-A43C-BC0D8E84C1ED}" type="slidenum">
              <a:rPr lang="fa-IR" smtClean="0"/>
              <a:t>3</a:t>
            </a:fld>
            <a:endParaRPr lang="fa-IR"/>
          </a:p>
        </p:txBody>
      </p:sp>
    </p:spTree>
    <p:extLst>
      <p:ext uri="{BB962C8B-B14F-4D97-AF65-F5344CB8AC3E}">
        <p14:creationId xmlns:p14="http://schemas.microsoft.com/office/powerpoint/2010/main" val="1644833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rgbClr val="FF0000"/>
                </a:solidFill>
              </a:rPr>
              <a:t>منبع کنترل تحصیلی</a:t>
            </a:r>
            <a:endParaRPr lang="en-US" dirty="0">
              <a:solidFill>
                <a:srgbClr val="FF0000"/>
              </a:solidFill>
            </a:endParaRPr>
          </a:p>
        </p:txBody>
      </p:sp>
      <p:sp>
        <p:nvSpPr>
          <p:cNvPr id="3" name="Content Placeholder 2"/>
          <p:cNvSpPr>
            <a:spLocks noGrp="1"/>
          </p:cNvSpPr>
          <p:nvPr>
            <p:ph idx="1"/>
          </p:nvPr>
        </p:nvSpPr>
        <p:spPr>
          <a:xfrm>
            <a:off x="1311579" y="2084438"/>
            <a:ext cx="10310149" cy="4237704"/>
          </a:xfrm>
        </p:spPr>
        <p:txBody>
          <a:bodyPr>
            <a:normAutofit/>
          </a:bodyPr>
          <a:lstStyle/>
          <a:p>
            <a:pPr algn="just"/>
            <a:r>
              <a:rPr lang="fa-IR" dirty="0"/>
              <a:t>منبع کنترل تحصیلی را یکی از ویژگی هایی  می دانند که می تواند سبب موفقیت دانشجویان شود. واژه منبع کنترل درونی در مقابل منبع کنترل بیرونی ریشه در نظریه اجتماعی دارد که راتر در سال 1966 ، آن را مطرح کرد که مطابق با آن افراد تمایل دارند که موفقیت یا شکست های خود را به عوامل بیرونی و درونی نسبت دهند.</a:t>
            </a:r>
          </a:p>
          <a:p>
            <a:pPr algn="just"/>
            <a:r>
              <a:rPr lang="fa-IR" dirty="0"/>
              <a:t> افرادی که منبع کنترل درونی دارند، مسئولیت شکست های خود را می پذیرند و زمانی که موفق می شوند آن را حاصل کار و تلاش دانسته، به خود تبریک می گویند، اما افرادی که دارای منبع کنترل بیرونی هستند، شکست ها و موفقیت های خود را نتیجه شانس، بخت و اقبال یا مداخلات دیگران می دانند . </a:t>
            </a:r>
          </a:p>
          <a:p>
            <a:pPr algn="just"/>
            <a:r>
              <a:rPr lang="fa-IR" dirty="0"/>
              <a:t>به عبارت دیگر افرادی که موفقیت یا شکست های تحصیلی خود را به عوامل درونی مانند میزان استعداد، سعی و تلاش و انگیزه خود نسبت می دهند دارای منبع کنترل درونی هستند و بالعکس آنهایی که موفقیت یا شکست های تحصیلی خود را به عوامل بیرونی مانند سخت بودن امتحان، رفتار بد استاد و نداشتن شرایط درس خواندن نسبت می دهند دارای منبع کنترل بیرونی هستند .</a:t>
            </a:r>
          </a:p>
          <a:p>
            <a:pPr algn="just"/>
            <a:r>
              <a:rPr lang="fa-IR" dirty="0"/>
              <a:t>راتر عنوان کرد که در منبع کنترل درونی، افراد وقایع مثبت و منفی را به عنوان عملکردی از رفتار خویش ادراک می کنند، اما در کنترل بیرونی افراد وقایع مثبت و منفی را خارج از کنترل خود می دانند.</a:t>
            </a:r>
            <a:endParaRPr lang="en-US" dirty="0"/>
          </a:p>
        </p:txBody>
      </p:sp>
      <p:sp>
        <p:nvSpPr>
          <p:cNvPr id="4" name="Slide Number Placeholder 3"/>
          <p:cNvSpPr>
            <a:spLocks noGrp="1"/>
          </p:cNvSpPr>
          <p:nvPr>
            <p:ph type="sldNum" sz="quarter" idx="12"/>
          </p:nvPr>
        </p:nvSpPr>
        <p:spPr/>
        <p:txBody>
          <a:bodyPr/>
          <a:lstStyle/>
          <a:p>
            <a:fld id="{E511DAF6-E834-4471-A43C-BC0D8E84C1ED}" type="slidenum">
              <a:rPr lang="fa-IR" smtClean="0"/>
              <a:t>4</a:t>
            </a:fld>
            <a:endParaRPr lang="fa-IR"/>
          </a:p>
        </p:txBody>
      </p:sp>
    </p:spTree>
    <p:extLst>
      <p:ext uri="{BB962C8B-B14F-4D97-AF65-F5344CB8AC3E}">
        <p14:creationId xmlns:p14="http://schemas.microsoft.com/office/powerpoint/2010/main" val="209977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1" y="2133600"/>
            <a:ext cx="9338093" cy="3777622"/>
          </a:xfrm>
        </p:spPr>
        <p:txBody>
          <a:bodyPr>
            <a:normAutofit/>
          </a:bodyPr>
          <a:lstStyle/>
          <a:p>
            <a:r>
              <a:rPr lang="fa-IR" b="1" dirty="0"/>
              <a:t>روش کار:</a:t>
            </a:r>
            <a:r>
              <a:rPr lang="fa-IR" dirty="0"/>
              <a:t> </a:t>
            </a:r>
            <a:endParaRPr lang="en-US" dirty="0"/>
          </a:p>
          <a:p>
            <a:pPr algn="just"/>
            <a:r>
              <a:rPr lang="fa-IR" dirty="0"/>
              <a:t>این مطالعه یک مطالعه مقطعی از نوع توصیفی-تحلیلی می­باشد. جامعه­ی پژوهش شامل کلیه دانشجویان دانشگاه علوم پزشکی جیرفت بود</a:t>
            </a:r>
            <a:r>
              <a:rPr lang="ar-SA" dirty="0"/>
              <a:t>. </a:t>
            </a:r>
            <a:r>
              <a:rPr lang="fa-IR" dirty="0">
                <a:solidFill>
                  <a:srgbClr val="FF0000"/>
                </a:solidFill>
              </a:rPr>
              <a:t>نمونه­گیری به روش در دسترس انجام شد. معیار ورود دانشجویان به مطالعه عبارت بود: داشتن رضایت آگاهانه برای شرکت در مطالعه</a:t>
            </a:r>
            <a:r>
              <a:rPr lang="ar-SA" dirty="0">
                <a:solidFill>
                  <a:srgbClr val="FF0000"/>
                </a:solidFill>
              </a:rPr>
              <a:t>. دانشجویان مهمانی، انتقالی، دانشجویان کاراموز در عرصه، دانشجویان اینترن و دانشجویانی که همه­ی بندهای پرسشنامه را تکمیل نکردند، از مطالعه خارج شدند. </a:t>
            </a:r>
            <a:r>
              <a:rPr lang="fa-IR" dirty="0">
                <a:solidFill>
                  <a:srgbClr val="FF0000"/>
                </a:solidFill>
              </a:rPr>
              <a:t>با توجه به محدود بودن افراد جامعه­ی پژوهش(650 نفر)، حجم نمونه با استفاده از فرمول 220 نفر محاسبه شد.</a:t>
            </a:r>
            <a:endParaRPr lang="en-US" dirty="0">
              <a:solidFill>
                <a:srgbClr val="FF0000"/>
              </a:solidFill>
            </a:endParaRPr>
          </a:p>
          <a:p>
            <a:pPr marL="0" indent="0">
              <a:buNone/>
            </a:pPr>
            <a:endParaRPr lang="fa-IR" sz="2400" b="1" dirty="0">
              <a:solidFill>
                <a:schemeClr val="tx1"/>
              </a:solidFill>
            </a:endParaRPr>
          </a:p>
        </p:txBody>
      </p:sp>
      <p:sp>
        <p:nvSpPr>
          <p:cNvPr id="4" name="Slide Number Placeholder 3"/>
          <p:cNvSpPr>
            <a:spLocks noGrp="1"/>
          </p:cNvSpPr>
          <p:nvPr>
            <p:ph type="sldNum" sz="quarter" idx="12"/>
          </p:nvPr>
        </p:nvSpPr>
        <p:spPr/>
        <p:txBody>
          <a:bodyPr/>
          <a:lstStyle/>
          <a:p>
            <a:fld id="{E511DAF6-E834-4471-A43C-BC0D8E84C1ED}" type="slidenum">
              <a:rPr lang="fa-IR" smtClean="0"/>
              <a:t>5</a:t>
            </a:fld>
            <a:endParaRPr lang="fa-IR"/>
          </a:p>
        </p:txBody>
      </p:sp>
    </p:spTree>
    <p:extLst>
      <p:ext uri="{BB962C8B-B14F-4D97-AF65-F5344CB8AC3E}">
        <p14:creationId xmlns:p14="http://schemas.microsoft.com/office/powerpoint/2010/main" val="317976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613" y="1331495"/>
            <a:ext cx="11924522" cy="5309937"/>
          </a:xfrm>
        </p:spPr>
        <p:txBody>
          <a:bodyPr>
            <a:normAutofit/>
          </a:bodyPr>
          <a:lstStyle/>
          <a:p>
            <a:pPr algn="just">
              <a:buFont typeface="Wingdings" panose="05000000000000000000" pitchFamily="2" charset="2"/>
              <a:buChar char="q"/>
            </a:pPr>
            <a:r>
              <a:rPr lang="fa-IR" dirty="0"/>
              <a:t>پس از کسب اجازه از کمیته‌ی اخلاق دانشگاه و گرفتن مجوز از مسئولین دانشکده­ها، به دلیل شیوع ویروس کرونا و عدم ارتباط حضوری با دانشجویان، پرسشنامه­ها به همراه فرم رضایت آگاهانه در </a:t>
            </a:r>
            <a:r>
              <a:rPr lang="fa-IR" dirty="0">
                <a:solidFill>
                  <a:srgbClr val="FF0000"/>
                </a:solidFill>
              </a:rPr>
              <a:t>سایت پرس­لاین </a:t>
            </a:r>
            <a:r>
              <a:rPr lang="fa-IR" dirty="0"/>
              <a:t>وارد و لینک مربوط به پرسشنامه­ها ساخته شد. سپس اطلاعات تماس دانشجویان منتخب، از اداره آموزش دانشگاه دریافت و با آنان تماس تلفنی گرفته شد و به آن­ها در خصوص اهداف، اختیاری بودن شرکت در مطالعه، محرمانه و ناشناس بودن اطلاعات توضیح داده شد. </a:t>
            </a:r>
          </a:p>
          <a:p>
            <a:pPr algn="just">
              <a:buFont typeface="Wingdings" panose="05000000000000000000" pitchFamily="2" charset="2"/>
              <a:buChar char="q"/>
            </a:pPr>
            <a:r>
              <a:rPr lang="fa-IR" dirty="0"/>
              <a:t>پس از کسب موافقت دانشجویان، لینک ساخته شده </a:t>
            </a:r>
            <a:r>
              <a:rPr lang="fa-IR" dirty="0">
                <a:solidFill>
                  <a:srgbClr val="FF0000"/>
                </a:solidFill>
              </a:rPr>
              <a:t>از طریق واتساپ یا تلگرام در اختیارشان </a:t>
            </a:r>
            <a:r>
              <a:rPr lang="fa-IR" dirty="0"/>
              <a:t>قرار داده شد و از آنان خواسته شد که پرسشنامه را تکمیل کنند. </a:t>
            </a:r>
            <a:r>
              <a:rPr lang="fa-IR" dirty="0">
                <a:solidFill>
                  <a:srgbClr val="FF0000"/>
                </a:solidFill>
              </a:rPr>
              <a:t>237 دانشجو لینک پرسشنامه را مشاهده و 220 نفر از آن ها لینک پرسشنامه را به طور کامل تکمیل کردند. زمان تقریبی برای تکمیل پرسشنامه ها حدود 25 دقیقه بود</a:t>
            </a:r>
            <a:r>
              <a:rPr lang="fa-IR" dirty="0"/>
              <a:t>. پس از جمع آوری داده‌ها، تجزیه و تحلیل داده‌ها با استفاده از نرم </a:t>
            </a:r>
            <a:r>
              <a:rPr lang="fa-IR" dirty="0">
                <a:solidFill>
                  <a:srgbClr val="FF0000"/>
                </a:solidFill>
              </a:rPr>
              <a:t>افزار </a:t>
            </a:r>
            <a:r>
              <a:rPr lang="en-US" dirty="0">
                <a:solidFill>
                  <a:srgbClr val="FF0000"/>
                </a:solidFill>
              </a:rPr>
              <a:t>SPSS</a:t>
            </a:r>
            <a:r>
              <a:rPr lang="fa-IR" dirty="0">
                <a:solidFill>
                  <a:srgbClr val="FF0000"/>
                </a:solidFill>
              </a:rPr>
              <a:t> ورژن ۲۰ و آزمون آماری کای دو  </a:t>
            </a:r>
            <a:r>
              <a:rPr lang="fa-IR" dirty="0"/>
              <a:t>مورد تجزیه و تحلیل قرار گرفتند.</a:t>
            </a:r>
            <a:endParaRPr lang="en-US" dirty="0"/>
          </a:p>
          <a:p>
            <a:pPr marL="0" indent="0">
              <a:buNone/>
            </a:pPr>
            <a:endParaRPr lang="fa-IR" sz="2400" b="1" dirty="0">
              <a:solidFill>
                <a:schemeClr val="tx1"/>
              </a:solidFill>
            </a:endParaRPr>
          </a:p>
        </p:txBody>
      </p:sp>
      <p:sp>
        <p:nvSpPr>
          <p:cNvPr id="4" name="Slide Number Placeholder 3"/>
          <p:cNvSpPr>
            <a:spLocks noGrp="1"/>
          </p:cNvSpPr>
          <p:nvPr>
            <p:ph type="sldNum" sz="quarter" idx="12"/>
          </p:nvPr>
        </p:nvSpPr>
        <p:spPr/>
        <p:txBody>
          <a:bodyPr/>
          <a:lstStyle/>
          <a:p>
            <a:fld id="{E511DAF6-E834-4471-A43C-BC0D8E84C1ED}" type="slidenum">
              <a:rPr lang="fa-IR" smtClean="0"/>
              <a:t>6</a:t>
            </a:fld>
            <a:endParaRPr lang="fa-IR"/>
          </a:p>
        </p:txBody>
      </p:sp>
    </p:spTree>
    <p:extLst>
      <p:ext uri="{BB962C8B-B14F-4D97-AF65-F5344CB8AC3E}">
        <p14:creationId xmlns:p14="http://schemas.microsoft.com/office/powerpoint/2010/main" val="79413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204" y="2133600"/>
            <a:ext cx="9918408" cy="3777622"/>
          </a:xfrm>
        </p:spPr>
        <p:txBody>
          <a:bodyPr/>
          <a:lstStyle/>
          <a:p>
            <a:pPr marL="0" indent="0">
              <a:buNone/>
            </a:pPr>
            <a:r>
              <a:rPr lang="fa-IR" sz="2400" b="1" dirty="0">
                <a:solidFill>
                  <a:schemeClr val="tx1"/>
                </a:solidFill>
              </a:rPr>
              <a:t>یافته ها</a:t>
            </a:r>
          </a:p>
          <a:p>
            <a:pPr algn="just">
              <a:buFont typeface="Wingdings" panose="05000000000000000000" pitchFamily="2" charset="2"/>
              <a:buChar char="q"/>
            </a:pPr>
            <a:r>
              <a:rPr lang="ar-SA" dirty="0"/>
              <a:t>بیشترین نمره منبع کنترل تحصیلی بترتیب در دانشکده پیرا پزشکی(36/4±59/14)، دانشکده پرستاری (77/3±24/14) و در نهایت دانشکده پزشکی (27/4±65/13) گزارش گردیده است. اما بالاترین نمره رضایتمندی بترتیب در دانشکده پرستاری (71/13±4/40)، دانشکده پزشکی (1/21±3/39) و دانشکده پیراپزشکی (1/16±37/37) بوده است</a:t>
            </a:r>
            <a:r>
              <a:rPr lang="fa-IR" dirty="0"/>
              <a:t>.</a:t>
            </a:r>
          </a:p>
          <a:p>
            <a:pPr algn="just">
              <a:buFont typeface="Wingdings" panose="05000000000000000000" pitchFamily="2" charset="2"/>
              <a:buChar char="q"/>
            </a:pPr>
            <a:r>
              <a:rPr lang="fa-IR" dirty="0"/>
              <a:t>در دانشجویان 5/42 درصد دارای منبع کنترل درونی و 5/57 درصد منبع کنترل بیرونی بودند. اکثریت دانشجویان در دانشکده های پزشکی (2/52 درصد)، پرستاری (4/55) و پیراپزشکی (6/61 درصد) دارای منبع کنترل تحصیلی بیرونی بودند.</a:t>
            </a:r>
          </a:p>
          <a:p>
            <a:pPr algn="just">
              <a:buFont typeface="Wingdings" panose="05000000000000000000" pitchFamily="2" charset="2"/>
              <a:buChar char="q"/>
            </a:pPr>
            <a:r>
              <a:rPr lang="ar-SA" dirty="0"/>
              <a:t>منبع کنترل تحصیلی ارتباط مستقیم و معنی داری با رضایت دانشجویان داشته است (01/0=</a:t>
            </a:r>
            <a:r>
              <a:rPr lang="en-US" dirty="0"/>
              <a:t>p</a:t>
            </a:r>
            <a:r>
              <a:rPr lang="fa-IR" dirty="0"/>
              <a:t>). همچنین ارتباط مستقیم و معنی داری بین ابعاد رضایت از جمله تغییر زمان (006/0=</a:t>
            </a:r>
            <a:r>
              <a:rPr lang="en-US" dirty="0"/>
              <a:t>p</a:t>
            </a:r>
            <a:r>
              <a:rPr lang="fa-IR" dirty="0"/>
              <a:t>)، توجه و تمرکز (001/0=</a:t>
            </a:r>
            <a:r>
              <a:rPr lang="en-US" dirty="0"/>
              <a:t>p</a:t>
            </a:r>
            <a:r>
              <a:rPr lang="fa-IR" dirty="0"/>
              <a:t>)، سودمندی و درک (002/0=</a:t>
            </a:r>
            <a:r>
              <a:rPr lang="en-US" dirty="0"/>
              <a:t>p</a:t>
            </a:r>
            <a:r>
              <a:rPr lang="fa-IR" dirty="0"/>
              <a:t>) و تایید (02/0=</a:t>
            </a:r>
            <a:r>
              <a:rPr lang="en-US" dirty="0"/>
              <a:t>p</a:t>
            </a:r>
            <a:r>
              <a:rPr lang="fa-IR" dirty="0"/>
              <a:t>) وجود داشته است.</a:t>
            </a:r>
            <a:endParaRPr lang="fa-IR" sz="2400" b="1" dirty="0">
              <a:solidFill>
                <a:schemeClr val="tx1"/>
              </a:solidFill>
            </a:endParaRPr>
          </a:p>
        </p:txBody>
      </p:sp>
      <p:sp>
        <p:nvSpPr>
          <p:cNvPr id="4" name="Slide Number Placeholder 3"/>
          <p:cNvSpPr>
            <a:spLocks noGrp="1"/>
          </p:cNvSpPr>
          <p:nvPr>
            <p:ph type="sldNum" sz="quarter" idx="12"/>
          </p:nvPr>
        </p:nvSpPr>
        <p:spPr/>
        <p:txBody>
          <a:bodyPr/>
          <a:lstStyle/>
          <a:p>
            <a:fld id="{E511DAF6-E834-4471-A43C-BC0D8E84C1ED}" type="slidenum">
              <a:rPr lang="fa-IR" smtClean="0"/>
              <a:t>7</a:t>
            </a:fld>
            <a:endParaRPr lang="fa-IR"/>
          </a:p>
        </p:txBody>
      </p:sp>
    </p:spTree>
    <p:extLst>
      <p:ext uri="{BB962C8B-B14F-4D97-AF65-F5344CB8AC3E}">
        <p14:creationId xmlns:p14="http://schemas.microsoft.com/office/powerpoint/2010/main" val="112565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4" name="Slide Number Placeholder 3"/>
          <p:cNvSpPr>
            <a:spLocks noGrp="1"/>
          </p:cNvSpPr>
          <p:nvPr>
            <p:ph type="sldNum" sz="quarter" idx="12"/>
          </p:nvPr>
        </p:nvSpPr>
        <p:spPr/>
        <p:txBody>
          <a:bodyPr/>
          <a:lstStyle/>
          <a:p>
            <a:fld id="{E511DAF6-E834-4471-A43C-BC0D8E84C1ED}" type="slidenum">
              <a:rPr lang="fa-IR" smtClean="0"/>
              <a:t>8</a:t>
            </a:fld>
            <a:endParaRPr lang="fa-IR"/>
          </a:p>
        </p:txBody>
      </p:sp>
    </p:spTree>
    <p:extLst>
      <p:ext uri="{BB962C8B-B14F-4D97-AF65-F5344CB8AC3E}">
        <p14:creationId xmlns:p14="http://schemas.microsoft.com/office/powerpoint/2010/main" val="344434066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339</TotalTime>
  <Words>1131</Words>
  <Application>Microsoft Office PowerPoint</Application>
  <PresentationFormat>Widescreen</PresentationFormat>
  <Paragraphs>33</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Wingdings</vt:lpstr>
      <vt:lpstr>Wingdings 3</vt:lpstr>
      <vt:lpstr>Wisp</vt:lpstr>
      <vt:lpstr>PowerPoint Presentation</vt:lpstr>
      <vt:lpstr>عنوان</vt:lpstr>
      <vt:lpstr>PowerPoint Presentation</vt:lpstr>
      <vt:lpstr>منبع کنترل تحصیلی</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Parsian Rayan</cp:lastModifiedBy>
  <cp:revision>39</cp:revision>
  <dcterms:created xsi:type="dcterms:W3CDTF">2018-11-26T16:33:00Z</dcterms:created>
  <dcterms:modified xsi:type="dcterms:W3CDTF">2024-08-16T08:22:11Z</dcterms:modified>
</cp:coreProperties>
</file>