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10"/>
  </p:notesMasterIdLst>
  <p:sldIdLst>
    <p:sldId id="256" r:id="rId5"/>
    <p:sldId id="269" r:id="rId6"/>
    <p:sldId id="263" r:id="rId7"/>
    <p:sldId id="266" r:id="rId8"/>
    <p:sldId id="27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6357" autoAdjust="0"/>
  </p:normalViewPr>
  <p:slideViewPr>
    <p:cSldViewPr snapToGrid="0">
      <p:cViewPr varScale="1">
        <p:scale>
          <a:sx n="63" d="100"/>
          <a:sy n="63" d="100"/>
        </p:scale>
        <p:origin x="764" y="56"/>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8/16/2024</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8/16/2024</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8/16/2024</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8/16/2024</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8/16/2024</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8/16/2024</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8/16/2024</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8/16/2024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8/16/2024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8/16/2024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8/16/2024</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8/16/2024</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8/16/2024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8/16/2024</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8/16/2024</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648802" y="-37068"/>
            <a:ext cx="5670487" cy="4268965"/>
          </a:xfrm>
        </p:spPr>
        <p:txBody>
          <a:bodyPr>
            <a:normAutofit/>
          </a:bodyPr>
          <a:lstStyle/>
          <a:p>
            <a:pPr algn="just">
              <a:lnSpc>
                <a:spcPct val="150000"/>
              </a:lnSpc>
            </a:pPr>
            <a:r>
              <a:rPr lang="en-US" sz="1800" i="0" dirty="0">
                <a:ln>
                  <a:solidFill>
                    <a:schemeClr val="tx1"/>
                  </a:solidFill>
                </a:ln>
                <a:solidFill>
                  <a:schemeClr val="accent1"/>
                </a:solidFill>
                <a:effectLst>
                  <a:outerShdw blurRad="38100" dist="38100" dir="2700000" algn="tl">
                    <a:srgbClr val="000000">
                      <a:alpha val="43137"/>
                    </a:srgbClr>
                  </a:outerShdw>
                </a:effectLst>
              </a:rPr>
              <a:t>The Assessment of Knowledge and Attitudes of Nursing and Medical Student toward Breaking Bad News in the Medical Sciences University in Kerman Province</a:t>
            </a:r>
          </a:p>
        </p:txBody>
      </p:sp>
      <p:pic>
        <p:nvPicPr>
          <p:cNvPr id="5" name="Picture Placeholder 4"/>
          <p:cNvPicPr>
            <a:picLocks noGrp="1" noChangeAspect="1"/>
          </p:cNvPicPr>
          <p:nvPr>
            <p:ph type="pic" sz="quarter" idx="10"/>
          </p:nvPr>
        </p:nvPicPr>
        <p:blipFill>
          <a:blip r:embed="rId2"/>
          <a:srcRect l="16636" r="16636"/>
          <a:stretch>
            <a:fillRect/>
          </a:stretch>
        </p:blipFill>
        <p:spPr>
          <a:xfrm>
            <a:off x="2187148" y="1095239"/>
            <a:ext cx="2908352" cy="2908352"/>
          </a:xfrm>
          <a:prstGeom prst="ellipse">
            <a:avLst/>
          </a:prstGeom>
          <a:ln w="63500" cap="rnd">
            <a:solidFill>
              <a:schemeClr val="bg1"/>
            </a:solidFill>
          </a:ln>
          <a:effectLst>
            <a:outerShdw blurRad="381000" dist="292100" dir="5400000" sx="-80000" sy="-18000" rotWithShape="0">
              <a:srgbClr val="000000">
                <a:alpha val="22000"/>
              </a:srgbClr>
            </a:outerShdw>
          </a:effectLst>
        </p:spPr>
      </p:pic>
      <p:sp>
        <p:nvSpPr>
          <p:cNvPr id="7" name="TextBox 6"/>
          <p:cNvSpPr txBox="1"/>
          <p:nvPr/>
        </p:nvSpPr>
        <p:spPr>
          <a:xfrm>
            <a:off x="5820032" y="3743301"/>
            <a:ext cx="5622325" cy="977191"/>
          </a:xfrm>
          <a:prstGeom prst="rect">
            <a:avLst/>
          </a:prstGeom>
          <a:noFill/>
        </p:spPr>
        <p:txBody>
          <a:bodyPr wrap="square" rtlCol="0">
            <a:spAutoFit/>
          </a:bodyPr>
          <a:lstStyle/>
          <a:p>
            <a:pPr algn="r" rtl="1">
              <a:lnSpc>
                <a:spcPct val="150000"/>
              </a:lnSpc>
            </a:pPr>
            <a:r>
              <a:rPr lang="fa-IR" sz="2000" dirty="0">
                <a:ln>
                  <a:solidFill>
                    <a:schemeClr val="tx1"/>
                  </a:solidFill>
                </a:ln>
                <a:solidFill>
                  <a:schemeClr val="accent1"/>
                </a:solidFill>
                <a:effectLst>
                  <a:outerShdw blurRad="38100" dist="38100" dir="2700000" algn="tl">
                    <a:srgbClr val="000000">
                      <a:alpha val="43137"/>
                    </a:srgbClr>
                  </a:outerShdw>
                </a:effectLst>
                <a:cs typeface="B Nazanin" panose="00000400000000000000" pitchFamily="2" charset="-78"/>
              </a:rPr>
              <a:t>بررسی دانش و نگرش دانشجویان پزشکی و پرستاری نسبت به اعلام خبر بد در دانشگاه های علوم پزشکی استان کرمان</a:t>
            </a:r>
            <a:endParaRPr lang="en-US" sz="2000" dirty="0">
              <a:ln>
                <a:solidFill>
                  <a:schemeClr val="tx1"/>
                </a:solidFill>
              </a:ln>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8" name="TextBox 7"/>
          <p:cNvSpPr txBox="1"/>
          <p:nvPr/>
        </p:nvSpPr>
        <p:spPr>
          <a:xfrm>
            <a:off x="2187148" y="4596714"/>
            <a:ext cx="2908352" cy="400110"/>
          </a:xfrm>
          <a:prstGeom prst="rect">
            <a:avLst/>
          </a:prstGeom>
          <a:noFill/>
        </p:spPr>
        <p:txBody>
          <a:bodyPr wrap="square" rtlCol="0">
            <a:spAutoFit/>
          </a:bodyPr>
          <a:lstStyle/>
          <a:p>
            <a:pPr algn="ctr"/>
            <a:r>
              <a:rPr lang="fa-IR" sz="2000" dirty="0">
                <a:ln>
                  <a:solidFill>
                    <a:schemeClr val="tx1"/>
                  </a:solidFill>
                </a:ln>
                <a:solidFill>
                  <a:schemeClr val="accent1"/>
                </a:solidFill>
                <a:cs typeface="B Nazanin" panose="00000400000000000000" pitchFamily="2" charset="-78"/>
              </a:rPr>
              <a:t> پاییز 1401</a:t>
            </a:r>
            <a:endParaRPr lang="en-US" sz="2000" dirty="0">
              <a:ln>
                <a:solidFill>
                  <a:schemeClr val="tx1"/>
                </a:solidFill>
              </a:ln>
              <a:solidFill>
                <a:schemeClr val="accent1"/>
              </a:solidFill>
              <a:cs typeface="B Nazanin" panose="00000400000000000000" pitchFamily="2" charset="-78"/>
            </a:endParaRPr>
          </a:p>
        </p:txBody>
      </p:sp>
    </p:spTree>
    <p:extLst>
      <p:ext uri="{BB962C8B-B14F-4D97-AF65-F5344CB8AC3E}">
        <p14:creationId xmlns:p14="http://schemas.microsoft.com/office/powerpoint/2010/main" val="119388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a:xfrm>
            <a:off x="5864972" y="281650"/>
            <a:ext cx="3833906" cy="816576"/>
          </a:xfrm>
        </p:spPr>
        <p:txBody>
          <a:bodyPr>
            <a:normAutofit/>
          </a:bodyPr>
          <a:lstStyle/>
          <a:p>
            <a:r>
              <a:rPr lang="fa-IR" sz="4000" i="0" dirty="0">
                <a:ln>
                  <a:solidFill>
                    <a:srgbClr val="0070C0"/>
                  </a:solidFill>
                </a:ln>
                <a:solidFill>
                  <a:schemeClr val="accent1"/>
                </a:solidFill>
                <a:effectLst>
                  <a:outerShdw blurRad="38100" dist="38100" dir="2700000" algn="tl">
                    <a:srgbClr val="000000">
                      <a:alpha val="43137"/>
                    </a:srgbClr>
                  </a:outerShdw>
                </a:effectLst>
                <a:cs typeface="B Nazanin" panose="00000400000000000000" pitchFamily="2" charset="-78"/>
              </a:rPr>
              <a:t>نویسندگان</a:t>
            </a:r>
            <a:endParaRPr lang="en-US" sz="4000" i="0" dirty="0">
              <a:ln>
                <a:solidFill>
                  <a:srgbClr val="0070C0"/>
                </a:solidFill>
              </a:ln>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162550" y="2079000"/>
            <a:ext cx="1944000" cy="2700000"/>
          </a:xfrm>
          <a:solidFill>
            <a:schemeClr val="accent2">
              <a:lumMod val="40000"/>
              <a:lumOff val="60000"/>
            </a:schemeClr>
          </a:solidFill>
          <a:ln>
            <a:solidFill>
              <a:schemeClr val="bg1"/>
            </a:solidFill>
          </a:ln>
        </p:spPr>
        <p:txBody>
          <a:bodyPr lIns="72000" rIns="72000">
            <a:normAutofit/>
          </a:bodyPr>
          <a:lstStyle/>
          <a:p>
            <a:r>
              <a:rPr lang="fa-IR" sz="2000" dirty="0">
                <a:ln>
                  <a:solidFill>
                    <a:schemeClr val="tx1"/>
                  </a:solidFill>
                </a:ln>
                <a:solidFill>
                  <a:schemeClr val="accent1"/>
                </a:solidFill>
                <a:cs typeface="B Nazanin" panose="00000400000000000000" pitchFamily="2" charset="-78"/>
              </a:rPr>
              <a:t>فوزیه رفعتی</a:t>
            </a:r>
            <a:r>
              <a:rPr lang="fa-IR" sz="2000" baseline="30000" dirty="0">
                <a:ln>
                  <a:solidFill>
                    <a:schemeClr val="tx1"/>
                  </a:solidFill>
                </a:ln>
                <a:solidFill>
                  <a:schemeClr val="accent1"/>
                </a:solidFill>
                <a:cs typeface="B Nazanin" panose="00000400000000000000" pitchFamily="2" charset="-78"/>
              </a:rPr>
              <a:t>3*</a:t>
            </a:r>
            <a:endParaRPr lang="en-US" sz="2000" baseline="30000" dirty="0">
              <a:ln>
                <a:solidFill>
                  <a:schemeClr val="tx1"/>
                </a:solidFill>
              </a:ln>
              <a:solidFill>
                <a:schemeClr val="accent1"/>
              </a:solidFill>
              <a:cs typeface="B Nazanin" panose="00000400000000000000" pitchFamily="2" charset="-78"/>
            </a:endParaRP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295581" y="2079000"/>
            <a:ext cx="1944000" cy="2700000"/>
          </a:xfrm>
          <a:solidFill>
            <a:schemeClr val="accent1">
              <a:lumMod val="20000"/>
              <a:lumOff val="80000"/>
            </a:schemeClr>
          </a:solidFill>
          <a:ln>
            <a:solidFill>
              <a:schemeClr val="bg1"/>
            </a:solidFill>
          </a:ln>
        </p:spPr>
        <p:txBody>
          <a:bodyPr lIns="72000" rIns="72000">
            <a:normAutofit/>
          </a:bodyPr>
          <a:lstStyle/>
          <a:p>
            <a:r>
              <a:rPr lang="fa-IR" sz="2000" dirty="0">
                <a:ln>
                  <a:solidFill>
                    <a:schemeClr val="tx1"/>
                  </a:solidFill>
                </a:ln>
                <a:solidFill>
                  <a:schemeClr val="accent1"/>
                </a:solidFill>
                <a:cs typeface="B Nazanin" panose="00000400000000000000" pitchFamily="2" charset="-78"/>
              </a:rPr>
              <a:t>علی کمالی</a:t>
            </a:r>
            <a:r>
              <a:rPr lang="fa-IR" sz="2000" baseline="30000" dirty="0">
                <a:ln>
                  <a:solidFill>
                    <a:schemeClr val="tx1"/>
                  </a:solidFill>
                </a:ln>
                <a:solidFill>
                  <a:schemeClr val="accent1"/>
                </a:solidFill>
                <a:cs typeface="B Nazanin" panose="00000400000000000000" pitchFamily="2" charset="-78"/>
              </a:rPr>
              <a:t>2</a:t>
            </a:r>
            <a:endParaRPr lang="en-US" sz="2000" baseline="30000" dirty="0">
              <a:ln>
                <a:solidFill>
                  <a:schemeClr val="tx1"/>
                </a:solidFill>
              </a:ln>
              <a:solidFill>
                <a:schemeClr val="accent1"/>
              </a:solidFill>
              <a:cs typeface="B Nazanin" panose="00000400000000000000" pitchFamily="2" charset="-78"/>
            </a:endParaRPr>
          </a:p>
        </p:txBody>
      </p:sp>
      <p:sp>
        <p:nvSpPr>
          <p:cNvPr id="6" name="Text Placeholder 5">
            <a:extLst>
              <a:ext uri="{FF2B5EF4-FFF2-40B4-BE49-F238E27FC236}">
                <a16:creationId xmlns:a16="http://schemas.microsoft.com/office/drawing/2014/main" id="{AC4A7A4E-C192-4A89-A661-72D76FF2F230}"/>
              </a:ext>
            </a:extLst>
          </p:cNvPr>
          <p:cNvSpPr>
            <a:spLocks noGrp="1"/>
          </p:cNvSpPr>
          <p:nvPr>
            <p:ph type="body" sz="quarter" idx="14"/>
          </p:nvPr>
        </p:nvSpPr>
        <p:spPr>
          <a:xfrm>
            <a:off x="9428613" y="2079000"/>
            <a:ext cx="1944000" cy="2700000"/>
          </a:xfrm>
          <a:solidFill>
            <a:schemeClr val="accent5">
              <a:lumMod val="40000"/>
              <a:lumOff val="60000"/>
            </a:schemeClr>
          </a:solidFill>
          <a:ln>
            <a:solidFill>
              <a:schemeClr val="bg1"/>
            </a:solidFill>
          </a:ln>
        </p:spPr>
        <p:txBody>
          <a:bodyPr lIns="72000" rIns="72000"/>
          <a:lstStyle/>
          <a:p>
            <a:r>
              <a:rPr lang="fa-IR" sz="2000" dirty="0">
                <a:ln>
                  <a:solidFill>
                    <a:schemeClr val="tx1"/>
                  </a:solidFill>
                </a:ln>
                <a:solidFill>
                  <a:schemeClr val="accent1"/>
                </a:solidFill>
                <a:cs typeface="B Nazanin" panose="00000400000000000000" pitchFamily="2" charset="-78"/>
              </a:rPr>
              <a:t>فاطمه مشایخی</a:t>
            </a:r>
            <a:r>
              <a:rPr lang="fa-IR" sz="2000" baseline="30000" dirty="0">
                <a:ln>
                  <a:solidFill>
                    <a:schemeClr val="tx1"/>
                  </a:solidFill>
                </a:ln>
                <a:solidFill>
                  <a:schemeClr val="accent1"/>
                </a:solidFill>
                <a:cs typeface="B Nazanin" panose="00000400000000000000" pitchFamily="2" charset="-78"/>
              </a:rPr>
              <a:t>1</a:t>
            </a:r>
            <a:endParaRPr lang="en-US" sz="2000" baseline="30000" dirty="0">
              <a:ln>
                <a:solidFill>
                  <a:schemeClr val="tx1"/>
                </a:solidFill>
              </a:ln>
              <a:solidFill>
                <a:schemeClr val="accent1"/>
              </a:solidFill>
              <a:cs typeface="B Nazanin" panose="00000400000000000000" pitchFamily="2" charset="-78"/>
            </a:endParaRPr>
          </a:p>
          <a:p>
            <a:endParaRPr lang="en-US" dirty="0"/>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2</a:t>
            </a:fld>
            <a:endParaRPr lang="en-US"/>
          </a:p>
        </p:txBody>
      </p:sp>
      <p:pic>
        <p:nvPicPr>
          <p:cNvPr id="13" name="Picture 12"/>
          <p:cNvPicPr>
            <a:picLocks noChangeAspect="1"/>
          </p:cNvPicPr>
          <p:nvPr/>
        </p:nvPicPr>
        <p:blipFill>
          <a:blip r:embed="rId2"/>
          <a:stretch>
            <a:fillRect/>
          </a:stretch>
        </p:blipFill>
        <p:spPr>
          <a:xfrm>
            <a:off x="139670" y="144440"/>
            <a:ext cx="4606198" cy="30768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TextBox 13"/>
          <p:cNvSpPr txBox="1"/>
          <p:nvPr/>
        </p:nvSpPr>
        <p:spPr>
          <a:xfrm>
            <a:off x="234778" y="3429000"/>
            <a:ext cx="4361936" cy="1996700"/>
          </a:xfrm>
          <a:prstGeom prst="rect">
            <a:avLst/>
          </a:prstGeom>
          <a:noFill/>
        </p:spPr>
        <p:txBody>
          <a:bodyPr wrap="square" rtlCol="0">
            <a:spAutoFit/>
          </a:bodyPr>
          <a:lstStyle/>
          <a:p>
            <a:pPr marL="342900" indent="-342900" algn="r" rtl="1">
              <a:lnSpc>
                <a:spcPct val="150000"/>
              </a:lnSpc>
              <a:buAutoNum type="arabicPeriod"/>
            </a:pPr>
            <a:r>
              <a:rPr lang="fa-IR" sz="1600" dirty="0">
                <a:cs typeface="B Nazanin" panose="00000400000000000000" pitchFamily="2" charset="-78"/>
              </a:rPr>
              <a:t>مربی، دانشکده پرستاری و مامایی، دانشگاه علوم پزشکی جیرفت</a:t>
            </a:r>
          </a:p>
          <a:p>
            <a:pPr marL="342900" indent="-342900" algn="r" rtl="1">
              <a:lnSpc>
                <a:spcPct val="150000"/>
              </a:lnSpc>
              <a:buAutoNum type="arabicPeriod"/>
            </a:pPr>
            <a:r>
              <a:rPr lang="fa-IR" sz="1600" dirty="0">
                <a:cs typeface="B Nazanin" panose="00000400000000000000" pitchFamily="2" charset="-78"/>
              </a:rPr>
              <a:t>استادیار، دانشکده پزشکی، دانشگاه علوم پزشکی جیرفت</a:t>
            </a:r>
          </a:p>
          <a:p>
            <a:pPr marL="342900" indent="-342900" algn="r" rtl="1">
              <a:lnSpc>
                <a:spcPct val="150000"/>
              </a:lnSpc>
              <a:buAutoNum type="arabicPeriod"/>
            </a:pPr>
            <a:r>
              <a:rPr lang="fa-IR" sz="1600" dirty="0">
                <a:cs typeface="B Nazanin" panose="00000400000000000000" pitchFamily="2" charset="-78"/>
              </a:rPr>
              <a:t>دانشیار، دانشکده پرستاری و مامایی، دانشگاه علوم پزشکی جیرفت</a:t>
            </a:r>
            <a:endParaRPr lang="en-US" sz="1600" dirty="0">
              <a:cs typeface="B Nazanin" panose="00000400000000000000" pitchFamily="2" charset="-78"/>
            </a:endParaRPr>
          </a:p>
        </p:txBody>
      </p:sp>
      <p:pic>
        <p:nvPicPr>
          <p:cNvPr id="15" name="Picture 14"/>
          <p:cNvPicPr>
            <a:picLocks noChangeAspect="1"/>
          </p:cNvPicPr>
          <p:nvPr/>
        </p:nvPicPr>
        <p:blipFill>
          <a:blip r:embed="rId3"/>
          <a:stretch>
            <a:fillRect/>
          </a:stretch>
        </p:blipFill>
        <p:spPr>
          <a:xfrm>
            <a:off x="9986049" y="2213275"/>
            <a:ext cx="829128" cy="829128"/>
          </a:xfrm>
          <a:prstGeom prst="rect">
            <a:avLst/>
          </a:prstGeom>
        </p:spPr>
      </p:pic>
      <p:pic>
        <p:nvPicPr>
          <p:cNvPr id="23" name="Picture 22"/>
          <p:cNvPicPr>
            <a:picLocks noChangeAspect="1"/>
          </p:cNvPicPr>
          <p:nvPr/>
        </p:nvPicPr>
        <p:blipFill>
          <a:blip r:embed="rId4"/>
          <a:stretch>
            <a:fillRect/>
          </a:stretch>
        </p:blipFill>
        <p:spPr>
          <a:xfrm>
            <a:off x="7906203" y="2207097"/>
            <a:ext cx="829128" cy="829128"/>
          </a:xfrm>
          <a:prstGeom prst="rect">
            <a:avLst/>
          </a:prstGeom>
        </p:spPr>
      </p:pic>
      <p:pic>
        <p:nvPicPr>
          <p:cNvPr id="24" name="Picture 23"/>
          <p:cNvPicPr>
            <a:picLocks noChangeAspect="1"/>
          </p:cNvPicPr>
          <p:nvPr/>
        </p:nvPicPr>
        <p:blipFill>
          <a:blip r:embed="rId5"/>
          <a:stretch>
            <a:fillRect/>
          </a:stretch>
        </p:blipFill>
        <p:spPr>
          <a:xfrm>
            <a:off x="5719986" y="2207097"/>
            <a:ext cx="829128" cy="829128"/>
          </a:xfrm>
          <a:prstGeom prst="rect">
            <a:avLst/>
          </a:prstGeom>
        </p:spPr>
      </p:pic>
      <p:sp>
        <p:nvSpPr>
          <p:cNvPr id="3" name="TextBox 2">
            <a:extLst>
              <a:ext uri="{FF2B5EF4-FFF2-40B4-BE49-F238E27FC236}">
                <a16:creationId xmlns:a16="http://schemas.microsoft.com/office/drawing/2014/main" id="{2C7EAC58-5E55-0DD7-8F5E-1A8F61A34D28}"/>
              </a:ext>
            </a:extLst>
          </p:cNvPr>
          <p:cNvSpPr txBox="1"/>
          <p:nvPr/>
        </p:nvSpPr>
        <p:spPr>
          <a:xfrm>
            <a:off x="6014720" y="5293360"/>
            <a:ext cx="4937760" cy="369332"/>
          </a:xfrm>
          <a:prstGeom prst="rect">
            <a:avLst/>
          </a:prstGeom>
          <a:noFill/>
        </p:spPr>
        <p:txBody>
          <a:bodyPr wrap="square" rtlCol="0">
            <a:spAutoFit/>
          </a:bodyPr>
          <a:lstStyle/>
          <a:p>
            <a:pPr algn="ctr"/>
            <a:r>
              <a:rPr lang="fa-IR" dirty="0"/>
              <a:t>مجری و ارائه دهنده: فاطمه مشایخی</a:t>
            </a:r>
            <a:endParaRPr lang="en-US" dirty="0"/>
          </a:p>
        </p:txBody>
      </p:sp>
    </p:spTree>
    <p:extLst>
      <p:ext uri="{BB962C8B-B14F-4D97-AF65-F5344CB8AC3E}">
        <p14:creationId xmlns:p14="http://schemas.microsoft.com/office/powerpoint/2010/main" val="170747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a:xfrm>
            <a:off x="613719" y="383059"/>
            <a:ext cx="3833906" cy="779505"/>
          </a:xfrm>
        </p:spPr>
        <p:txBody>
          <a:bodyPr>
            <a:normAutofit/>
          </a:bodyPr>
          <a:lstStyle/>
          <a:p>
            <a:pPr algn="ctr"/>
            <a:r>
              <a:rPr lang="fa-IR" i="0" dirty="0">
                <a:ln>
                  <a:solidFill>
                    <a:schemeClr val="bg1"/>
                  </a:solidFill>
                </a:ln>
                <a:solidFill>
                  <a:schemeClr val="accent1"/>
                </a:solidFill>
                <a:cs typeface="B Nazanin" panose="00000400000000000000" pitchFamily="2" charset="-78"/>
              </a:rPr>
              <a:t>مقدمه و هدف</a:t>
            </a:r>
            <a:endParaRPr lang="en-US" i="0" dirty="0">
              <a:ln>
                <a:solidFill>
                  <a:schemeClr val="bg1"/>
                </a:solidFill>
              </a:ln>
              <a:solidFill>
                <a:schemeClr val="accent1"/>
              </a:solidFill>
              <a:cs typeface="B Nazanin" panose="00000400000000000000" pitchFamily="2" charset="-78"/>
            </a:endParaRPr>
          </a:p>
        </p:txBody>
      </p:sp>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3</a:t>
            </a:fld>
            <a:endParaRPr lang="en-US" dirty="0"/>
          </a:p>
        </p:txBody>
      </p:sp>
      <p:sp>
        <p:nvSpPr>
          <p:cNvPr id="7" name="TextBox 6"/>
          <p:cNvSpPr txBox="1"/>
          <p:nvPr/>
        </p:nvSpPr>
        <p:spPr>
          <a:xfrm>
            <a:off x="5498757" y="518984"/>
            <a:ext cx="6186400" cy="5724644"/>
          </a:xfrm>
          <a:prstGeom prst="rect">
            <a:avLst/>
          </a:prstGeom>
          <a:ln>
            <a:solidFill>
              <a:schemeClr val="tx1"/>
            </a:solidFill>
          </a:ln>
          <a:effectLst>
            <a:outerShdw blurRad="50800" dist="38100" dir="2700000" algn="tl" rotWithShape="0">
              <a:prstClr val="black">
                <a:alpha val="40000"/>
              </a:prstClr>
            </a:outerShdw>
          </a:effectLst>
        </p:spPr>
        <p:style>
          <a:lnRef idx="0">
            <a:scrgbClr r="0" g="0" b="0"/>
          </a:lnRef>
          <a:fillRef idx="1001">
            <a:schemeClr val="lt2"/>
          </a:fillRef>
          <a:effectRef idx="0">
            <a:scrgbClr r="0" g="0" b="0"/>
          </a:effectRef>
          <a:fontRef idx="major"/>
        </p:style>
        <p:txBody>
          <a:bodyPr wrap="square" rtlCol="0">
            <a:spAutoFit/>
          </a:bodyPr>
          <a:lstStyle/>
          <a:p>
            <a:pPr algn="just" rtl="1">
              <a:lnSpc>
                <a:spcPct val="150000"/>
              </a:lnSpc>
            </a:pPr>
            <a:r>
              <a:rPr lang="fa-IR" sz="2000" dirty="0">
                <a:ln>
                  <a:solidFill>
                    <a:schemeClr val="tx1"/>
                  </a:solidFill>
                </a:ln>
                <a:cs typeface="B Nazanin" panose="00000400000000000000" pitchFamily="2" charset="-78"/>
              </a:rPr>
              <a:t>مقدمه و هدف: </a:t>
            </a:r>
          </a:p>
          <a:p>
            <a:pPr algn="just" rtl="1">
              <a:lnSpc>
                <a:spcPct val="150000"/>
              </a:lnSpc>
            </a:pPr>
            <a:r>
              <a:rPr lang="fa-IR" sz="1600" dirty="0">
                <a:cs typeface="B Nazanin" panose="00000400000000000000" pitchFamily="2" charset="-78"/>
              </a:rPr>
              <a:t>ساندن خبر بد به بیماران و خانواده ها در بیمارستان ها یکی از سخت ترین وظایف کادر درمان پزشکان، پرستاران و .... بوده که نقش به سزایی در روند درمان و همکاری بیماران دارد اصطلاح "خبر بد به معنای هرگونه اطلاعاتی است که به بیماران و خانواده های آنها داده میشود که به طور مستقیم یا غیر مستقیم نشان دهنده اختلال بوده و میتواند دیدگاه آینده زندگی آنها را تغییر دهد خبرهای بد را میتوان به عنوان تشخیص یک بیماری بالقوه تهدیدکننده زندگی مانند سرطان پیش آگهی ضعیف بیماری و نزدیکی مرگ و همچنین عدم موفقیت یک اقدام درمانی تعریف کرد پزشکان و سایر کارکنان بخش درمان برای انتقال این اخبار دچار استرس و افسردگی میشوند بخشی از این استرس روانی ناشی از کمبود مهارت های ارتباطی پزشکان و کادر درمانی در گزارش اخبار بد است.</a:t>
            </a:r>
          </a:p>
          <a:p>
            <a:pPr algn="just" rtl="1">
              <a:lnSpc>
                <a:spcPct val="150000"/>
              </a:lnSpc>
            </a:pPr>
            <a:r>
              <a:rPr lang="fa-IR" sz="1600" dirty="0">
                <a:cs typeface="B Nazanin" panose="00000400000000000000" pitchFamily="2" charset="-78"/>
              </a:rPr>
              <a:t> در عمل پزشکی افشای اخبار بد اجتناب ناپذیر است به همین دلیل محققین تصمیم گرفتند مطالعه ای با عنوان " بررسی سطح دانش و نگرش دانشجویان پزشکی و پرستاری دوره کارورزی دانشگاههای علوم پزشکی استان کرمان نسبت به اعلام خبر بد"</a:t>
            </a:r>
            <a:r>
              <a:rPr lang="en-US" sz="1600" dirty="0">
                <a:cs typeface="B Nazanin" panose="00000400000000000000" pitchFamily="2" charset="-78"/>
              </a:rPr>
              <a:t> </a:t>
            </a:r>
            <a:r>
              <a:rPr lang="fa-IR" sz="1600" dirty="0">
                <a:cs typeface="B Nazanin" panose="00000400000000000000" pitchFamily="2" charset="-78"/>
              </a:rPr>
              <a:t>انجام دهند تا دانش و نگرش دانشجویان پزشکی و پرستاری استان کرمان که پزشکان و پرستاران آینده هستند را نسبت به رساندن خبر بد بررسی کنند. </a:t>
            </a:r>
          </a:p>
        </p:txBody>
      </p:sp>
      <p:pic>
        <p:nvPicPr>
          <p:cNvPr id="8" name="Picture 7"/>
          <p:cNvPicPr>
            <a:picLocks noChangeAspect="1"/>
          </p:cNvPicPr>
          <p:nvPr/>
        </p:nvPicPr>
        <p:blipFill rotWithShape="1">
          <a:blip r:embed="rId2"/>
          <a:srcRect l="30486"/>
          <a:stretch/>
        </p:blipFill>
        <p:spPr>
          <a:xfrm>
            <a:off x="641333" y="1426691"/>
            <a:ext cx="3778677" cy="3614866"/>
          </a:xfrm>
          <a:prstGeom prst="rect">
            <a:avLst/>
          </a:prstGeom>
        </p:spPr>
      </p:pic>
    </p:spTree>
    <p:extLst>
      <p:ext uri="{BB962C8B-B14F-4D97-AF65-F5344CB8AC3E}">
        <p14:creationId xmlns:p14="http://schemas.microsoft.com/office/powerpoint/2010/main" val="29897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5BFF-A889-4B62-BCD4-168715A631DF}"/>
              </a:ext>
            </a:extLst>
          </p:cNvPr>
          <p:cNvSpPr>
            <a:spLocks noGrp="1"/>
          </p:cNvSpPr>
          <p:nvPr>
            <p:ph type="title"/>
          </p:nvPr>
        </p:nvSpPr>
        <p:spPr>
          <a:xfrm>
            <a:off x="391297" y="481912"/>
            <a:ext cx="3833906" cy="668295"/>
          </a:xfrm>
        </p:spPr>
        <p:txBody>
          <a:bodyPr>
            <a:normAutofit fontScale="90000"/>
          </a:bodyPr>
          <a:lstStyle/>
          <a:p>
            <a:pPr algn="ctr"/>
            <a:r>
              <a:rPr lang="fa-IR" sz="7300" i="0" dirty="0">
                <a:ln>
                  <a:solidFill>
                    <a:schemeClr val="accent1"/>
                  </a:solidFill>
                </a:ln>
                <a:solidFill>
                  <a:schemeClr val="accent1"/>
                </a:solidFill>
                <a:cs typeface="B Nazanin" panose="00000400000000000000" pitchFamily="2" charset="-78"/>
              </a:rPr>
              <a:t> </a:t>
            </a:r>
            <a:endParaRPr lang="en-US" sz="7300" i="0" dirty="0">
              <a:ln>
                <a:solidFill>
                  <a:schemeClr val="accent1"/>
                </a:solidFill>
              </a:ln>
              <a:solidFill>
                <a:schemeClr val="accent1"/>
              </a:solidFill>
              <a:cs typeface="B Nazanin" panose="00000400000000000000" pitchFamily="2" charset="-78"/>
            </a:endParaRPr>
          </a:p>
        </p:txBody>
      </p:sp>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4</a:t>
            </a:fld>
            <a:endParaRPr lang="en-US"/>
          </a:p>
        </p:txBody>
      </p:sp>
      <p:sp>
        <p:nvSpPr>
          <p:cNvPr id="11" name="TextBox 10"/>
          <p:cNvSpPr txBox="1"/>
          <p:nvPr/>
        </p:nvSpPr>
        <p:spPr>
          <a:xfrm>
            <a:off x="5338119" y="1354141"/>
            <a:ext cx="6649886" cy="26161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r>
              <a:rPr lang="fa-IR" sz="2000" dirty="0">
                <a:ln>
                  <a:solidFill>
                    <a:schemeClr val="tx1"/>
                  </a:solidFill>
                </a:ln>
                <a:solidFill>
                  <a:schemeClr val="accent1"/>
                </a:solidFill>
                <a:cs typeface="B Nazanin" panose="00000400000000000000" pitchFamily="2" charset="-78"/>
              </a:rPr>
              <a:t>روش کار: </a:t>
            </a:r>
          </a:p>
          <a:p>
            <a:pPr algn="just" rtl="1">
              <a:lnSpc>
                <a:spcPct val="150000"/>
              </a:lnSpc>
            </a:pPr>
            <a:r>
              <a:rPr lang="fa-IR" sz="1600" dirty="0">
                <a:cs typeface="B Nazanin" panose="00000400000000000000" pitchFamily="2" charset="-78"/>
              </a:rPr>
              <a:t>این مطالعه توصیفی-تحلیلی در سال 1400 در دانشگاه های علوم پزشکی استان کرمان انجام شد. در این مطالعه از بین دانشگاه های علوم پزشکی استان کرمان، سه دانشگاه بصورت تصادفی انتخاب و 269 دانشجو دوره کارورزی پزشکی و پرستاری به شیوه سرشماری انتخاب و وارد مطالعه شدند.  کلیه شرکت کنندگان پرسشنامه اطلاعات دموگرافیک و پرسشنامه سنجش دانش و نگرش مناقب و همکاران در زمینه اعلام خبر بد تکمیل نمودند، داده ها با کمک آمار توصیفی و استنباطی تحلیل شد. سطح معنی داری کمتر از 0.05 در نظر گرفته شد. </a:t>
            </a:r>
            <a:endParaRPr lang="en-US" sz="1600" dirty="0">
              <a:cs typeface="B Nazanin" panose="00000400000000000000" pitchFamily="2" charset="-78"/>
            </a:endParaRPr>
          </a:p>
        </p:txBody>
      </p:sp>
      <p:pic>
        <p:nvPicPr>
          <p:cNvPr id="15" name="Picture 14"/>
          <p:cNvPicPr>
            <a:picLocks noChangeAspect="1"/>
          </p:cNvPicPr>
          <p:nvPr/>
        </p:nvPicPr>
        <p:blipFill>
          <a:blip r:embed="rId2"/>
          <a:stretch>
            <a:fillRect/>
          </a:stretch>
        </p:blipFill>
        <p:spPr>
          <a:xfrm>
            <a:off x="477794" y="816059"/>
            <a:ext cx="3973085" cy="4098819"/>
          </a:xfrm>
          <a:prstGeom prst="rect">
            <a:avLst/>
          </a:prstGeom>
          <a:ln>
            <a:solidFill>
              <a:schemeClr val="accent1"/>
            </a:solidFill>
          </a:ln>
        </p:spPr>
      </p:pic>
    </p:spTree>
    <p:extLst>
      <p:ext uri="{BB962C8B-B14F-4D97-AF65-F5344CB8AC3E}">
        <p14:creationId xmlns:p14="http://schemas.microsoft.com/office/powerpoint/2010/main" val="374911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D2E340-0663-474B-992C-9192B5C45E57}" type="slidenum">
              <a:rPr lang="en-US" noProof="0" smtClean="0"/>
              <a:t>5</a:t>
            </a:fld>
            <a:endParaRPr lang="en-US" noProof="0"/>
          </a:p>
        </p:txBody>
      </p:sp>
      <p:pic>
        <p:nvPicPr>
          <p:cNvPr id="11" name="Picture 10"/>
          <p:cNvPicPr>
            <a:picLocks noChangeAspect="1"/>
          </p:cNvPicPr>
          <p:nvPr/>
        </p:nvPicPr>
        <p:blipFill>
          <a:blip r:embed="rId2"/>
          <a:stretch>
            <a:fillRect/>
          </a:stretch>
        </p:blipFill>
        <p:spPr>
          <a:xfrm>
            <a:off x="86497" y="1733035"/>
            <a:ext cx="4707924" cy="3530943"/>
          </a:xfrm>
          <a:prstGeom prst="rect">
            <a:avLst/>
          </a:prstGeom>
        </p:spPr>
      </p:pic>
      <p:sp>
        <p:nvSpPr>
          <p:cNvPr id="12" name="TextBox 11"/>
          <p:cNvSpPr txBox="1"/>
          <p:nvPr/>
        </p:nvSpPr>
        <p:spPr>
          <a:xfrm>
            <a:off x="543697" y="271849"/>
            <a:ext cx="3917092" cy="523220"/>
          </a:xfrm>
          <a:prstGeom prst="rect">
            <a:avLst/>
          </a:prstGeom>
          <a:noFill/>
        </p:spPr>
        <p:txBody>
          <a:bodyPr wrap="square" rtlCol="0">
            <a:spAutoFit/>
          </a:bodyPr>
          <a:lstStyle/>
          <a:p>
            <a:pPr algn="ctr"/>
            <a:r>
              <a:rPr lang="fa-IR" sz="2800" dirty="0">
                <a:ln>
                  <a:solidFill>
                    <a:sysClr val="windowText" lastClr="000000"/>
                  </a:solidFill>
                </a:ln>
                <a:solidFill>
                  <a:schemeClr val="accent1"/>
                </a:solidFill>
                <a:cs typeface="B Nazanin" panose="00000400000000000000" pitchFamily="2" charset="-78"/>
              </a:rPr>
              <a:t>یافته ها و نتایج </a:t>
            </a:r>
            <a:endParaRPr lang="en-US" sz="2800" dirty="0">
              <a:ln>
                <a:solidFill>
                  <a:sysClr val="windowText" lastClr="000000"/>
                </a:solidFill>
              </a:ln>
              <a:solidFill>
                <a:schemeClr val="accent1"/>
              </a:solidFill>
              <a:cs typeface="B Nazanin" panose="00000400000000000000" pitchFamily="2" charset="-78"/>
            </a:endParaRPr>
          </a:p>
        </p:txBody>
      </p:sp>
      <p:sp>
        <p:nvSpPr>
          <p:cNvPr id="14" name="TextBox 13"/>
          <p:cNvSpPr txBox="1"/>
          <p:nvPr/>
        </p:nvSpPr>
        <p:spPr>
          <a:xfrm>
            <a:off x="5140411" y="543697"/>
            <a:ext cx="6808573"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lnSpc>
                <a:spcPct val="150000"/>
              </a:lnSpc>
            </a:pPr>
            <a:r>
              <a:rPr lang="fa-IR" dirty="0">
                <a:cs typeface="B Nazanin" panose="00000400000000000000" pitchFamily="2" charset="-78"/>
              </a:rPr>
              <a:t> </a:t>
            </a:r>
            <a:r>
              <a:rPr lang="fa-IR" sz="2000" dirty="0">
                <a:ln>
                  <a:solidFill>
                    <a:sysClr val="windowText" lastClr="000000"/>
                  </a:solidFill>
                </a:ln>
                <a:solidFill>
                  <a:schemeClr val="accent1"/>
                </a:solidFill>
                <a:cs typeface="B Nazanin" panose="00000400000000000000" pitchFamily="2" charset="-78"/>
              </a:rPr>
              <a:t>یافته ها: </a:t>
            </a:r>
          </a:p>
          <a:p>
            <a:pPr algn="just" rtl="1">
              <a:lnSpc>
                <a:spcPct val="150000"/>
              </a:lnSpc>
            </a:pPr>
            <a:r>
              <a:rPr lang="fa-IR" sz="1600" dirty="0">
                <a:cs typeface="B Nazanin" panose="00000400000000000000" pitchFamily="2" charset="-78"/>
              </a:rPr>
              <a:t>نتایج نشان داد میانگین نمره دانش دانشجویان پزشکی نسبت به اعلام خبر بد به طور معنی داری بیشتر از دانشجویان پرستاری بود (</a:t>
            </a:r>
            <a:r>
              <a:rPr lang="en-US" sz="1600" dirty="0">
                <a:cs typeface="B Nazanin" panose="00000400000000000000" pitchFamily="2" charset="-78"/>
              </a:rPr>
              <a:t>p&lt;0.001</a:t>
            </a:r>
            <a:r>
              <a:rPr lang="fa-IR" sz="1600" dirty="0">
                <a:cs typeface="B Nazanin" panose="00000400000000000000" pitchFamily="2" charset="-78"/>
              </a:rPr>
              <a:t>). میانگین نمره نگرش دانشجویان پرستاری نسبت به اعلام خبر بد بیشتر از دانشجویان پزشکی بود (</a:t>
            </a:r>
            <a:r>
              <a:rPr lang="en-US" sz="1600" dirty="0">
                <a:cs typeface="B Nazanin" panose="00000400000000000000" pitchFamily="2" charset="-78"/>
              </a:rPr>
              <a:t>p&lt;0.001</a:t>
            </a:r>
            <a:r>
              <a:rPr lang="fa-IR" sz="1600" dirty="0">
                <a:cs typeface="B Nazanin" panose="00000400000000000000" pitchFamily="2" charset="-78"/>
              </a:rPr>
              <a:t>). میانگین نمره دانش و نگرش بر حسب دانشگاه محل تحصیل تفاوت معنی داری داشت (</a:t>
            </a:r>
            <a:r>
              <a:rPr lang="en-US" sz="1600" dirty="0">
                <a:cs typeface="B Nazanin" panose="00000400000000000000" pitchFamily="2" charset="-78"/>
              </a:rPr>
              <a:t>p&lt;0.001</a:t>
            </a:r>
            <a:r>
              <a:rPr lang="fa-IR" sz="1600" dirty="0">
                <a:cs typeface="B Nazanin" panose="00000400000000000000" pitchFamily="2" charset="-78"/>
              </a:rPr>
              <a:t>). </a:t>
            </a:r>
            <a:endParaRPr lang="en-US" sz="1600" dirty="0">
              <a:cs typeface="B Nazanin" panose="00000400000000000000" pitchFamily="2" charset="-78"/>
            </a:endParaRPr>
          </a:p>
        </p:txBody>
      </p:sp>
      <p:sp>
        <p:nvSpPr>
          <p:cNvPr id="15" name="TextBox 14"/>
          <p:cNvSpPr txBox="1"/>
          <p:nvPr/>
        </p:nvSpPr>
        <p:spPr>
          <a:xfrm>
            <a:off x="5140411" y="2804984"/>
            <a:ext cx="6808573" cy="24006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lnSpc>
                <a:spcPct val="150000"/>
              </a:lnSpc>
            </a:pPr>
            <a:r>
              <a:rPr lang="fa-IR" sz="2000" b="1" dirty="0">
                <a:ln>
                  <a:solidFill>
                    <a:sysClr val="windowText" lastClr="000000"/>
                  </a:solidFill>
                </a:ln>
                <a:solidFill>
                  <a:schemeClr val="accent1"/>
                </a:solidFill>
                <a:cs typeface="B Nazanin" panose="00000400000000000000" pitchFamily="2" charset="-78"/>
              </a:rPr>
              <a:t>نتیجه گیری: </a:t>
            </a:r>
          </a:p>
          <a:p>
            <a:pPr algn="just" rtl="1">
              <a:lnSpc>
                <a:spcPct val="150000"/>
              </a:lnSpc>
            </a:pPr>
            <a:r>
              <a:rPr lang="fa-IR" sz="1600" dirty="0">
                <a:cs typeface="B Nazanin" panose="00000400000000000000" pitchFamily="2" charset="-78"/>
              </a:rPr>
              <a:t>نتایج این مطالعه نشان داد که دانش هر دو گروه شرکت کنندگان این مطالعه درمورد خبر بد کافی نیست و لازم است که بازنگری لازم در کوریکولوم درسی دانشجویان پزشکی و پرستاری صورت گیرد تا محتوی اعلام خبر بد به صورت موثرتری آموزش داده شود. علاوه بر این باتوجه به نگرش مثبت دانشجویان پرستاری نسبت به اعلام خبر بد می توان با آموزش لازم از این ظرفیت بالقوه برای انتقال خبر بد به بیمار و خانواده استفاده نمود. </a:t>
            </a:r>
            <a:endParaRPr lang="en-US" sz="1600" dirty="0">
              <a:cs typeface="B Nazanin" panose="00000400000000000000" pitchFamily="2" charset="-78"/>
            </a:endParaRPr>
          </a:p>
        </p:txBody>
      </p:sp>
    </p:spTree>
    <p:extLst>
      <p:ext uri="{BB962C8B-B14F-4D97-AF65-F5344CB8AC3E}">
        <p14:creationId xmlns:p14="http://schemas.microsoft.com/office/powerpoint/2010/main" val="1062980003"/>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4AFBF-E012-4607-B95C-D9E661912AC6}">
  <ds:schemaRefs>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C77EC923-6023-4411-8330-A0042153E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0</TotalTime>
  <Words>568</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 Nazanin</vt:lpstr>
      <vt:lpstr>Calibri</vt:lpstr>
      <vt:lpstr>Century Schoolbook</vt:lpstr>
      <vt:lpstr>Corbel</vt:lpstr>
      <vt:lpstr>Headlines</vt:lpstr>
      <vt:lpstr>The Assessment of Knowledge and Attitudes of Nursing and Medical Student toward Breaking Bad News in the Medical Sciences University in Kerman Province</vt:lpstr>
      <vt:lpstr>نویسندگان</vt:lpstr>
      <vt:lpstr>مقدمه و هدف</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2023-05-05T09:35:52Z</dcterms:created>
  <dcterms:modified xsi:type="dcterms:W3CDTF">2024-08-16T08:20:52Z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